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8"/>
  </p:notesMasterIdLst>
  <p:handoutMasterIdLst>
    <p:handoutMasterId r:id="rId19"/>
  </p:handoutMasterIdLst>
  <p:sldIdLst>
    <p:sldId id="263" r:id="rId4"/>
    <p:sldId id="394" r:id="rId5"/>
    <p:sldId id="361" r:id="rId6"/>
    <p:sldId id="364" r:id="rId7"/>
    <p:sldId id="267" r:id="rId8"/>
    <p:sldId id="400" r:id="rId9"/>
    <p:sldId id="372" r:id="rId10"/>
    <p:sldId id="396" r:id="rId11"/>
    <p:sldId id="397" r:id="rId12"/>
    <p:sldId id="398" r:id="rId13"/>
    <p:sldId id="399" r:id="rId14"/>
    <p:sldId id="380" r:id="rId15"/>
    <p:sldId id="381" r:id="rId16"/>
    <p:sldId id="395" r:id="rId17"/>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364"/>
            <p14:sldId id="267"/>
            <p14:sldId id="400"/>
            <p14:sldId id="372"/>
            <p14:sldId id="396"/>
            <p14:sldId id="397"/>
            <p14:sldId id="398"/>
            <p14:sldId id="399"/>
            <p14:sldId id="380"/>
            <p14:sldId id="381"/>
            <p14:sldId id="3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97A4"/>
    <a:srgbClr val="7C0019"/>
    <a:srgbClr val="2B317C"/>
    <a:srgbClr val="FF0000"/>
    <a:srgbClr val="32AE33"/>
    <a:srgbClr val="002060"/>
    <a:srgbClr val="332890"/>
    <a:srgbClr val="498B57"/>
    <a:srgbClr val="DD0907"/>
    <a:srgbClr val="0707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84" autoAdjust="0"/>
    <p:restoredTop sz="84596" autoAdjust="0"/>
  </p:normalViewPr>
  <p:slideViewPr>
    <p:cSldViewPr snapToGrid="0">
      <p:cViewPr varScale="1">
        <p:scale>
          <a:sx n="92" d="100"/>
          <a:sy n="92" d="100"/>
        </p:scale>
        <p:origin x="840" y="84"/>
      </p:cViewPr>
      <p:guideLst/>
    </p:cSldViewPr>
  </p:slideViewPr>
  <p:outlineViewPr>
    <p:cViewPr>
      <p:scale>
        <a:sx n="33" d="100"/>
        <a:sy n="33" d="100"/>
      </p:scale>
      <p:origin x="0" y="-324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xmlns=""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xmlns=""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2019/7/12</a:t>
            </a:fld>
            <a:endParaRPr kumimoji="1" lang="ja-JP" altLang="en-US"/>
          </a:p>
        </p:txBody>
      </p:sp>
      <p:sp>
        <p:nvSpPr>
          <p:cNvPr id="4" name="フッター プレースホルダー 3">
            <a:extLst>
              <a:ext uri="{FF2B5EF4-FFF2-40B4-BE49-F238E27FC236}">
                <a16:creationId xmlns:a16="http://schemas.microsoft.com/office/drawing/2014/main" xmlns=""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xmlns=""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2019/7/12</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配置を</a:t>
            </a:r>
            <a:r>
              <a:rPr kumimoji="1" lang="en-US" altLang="ja-JP" dirty="0" smtClean="0"/>
              <a:t>Z</a:t>
            </a:r>
            <a:r>
              <a:rPr kumimoji="1" lang="ja-JP" altLang="en-US" dirty="0" smtClean="0"/>
              <a:t>型に</a:t>
            </a:r>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4</a:t>
            </a:fld>
            <a:endParaRPr kumimoji="1" lang="ja-JP" altLang="en-US"/>
          </a:p>
        </p:txBody>
      </p:sp>
    </p:spTree>
    <p:extLst>
      <p:ext uri="{BB962C8B-B14F-4D97-AF65-F5344CB8AC3E}">
        <p14:creationId xmlns:p14="http://schemas.microsoft.com/office/powerpoint/2010/main" val="66900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2497809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14</a:t>
            </a:fld>
            <a:endParaRPr kumimoji="1" lang="ja-JP" altLang="en-US"/>
          </a:p>
        </p:txBody>
      </p:sp>
    </p:spTree>
    <p:extLst>
      <p:ext uri="{BB962C8B-B14F-4D97-AF65-F5344CB8AC3E}">
        <p14:creationId xmlns:p14="http://schemas.microsoft.com/office/powerpoint/2010/main" val="2590081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xmlns=""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xmlns=""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xmlns=""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xmlns=""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xmlns=""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xmlns=""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xmlns=""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xmlns=""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xmlns=""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xmlns=""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xmlns=""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xmlns=""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xmlns=""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xmlns=""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xmlns=""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smtClean="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数値シミュレーションによる粉末金型充填における影響</a:t>
            </a:r>
            <a:endParaRPr lang="en-US" altLang="ja-JP" sz="1050" dirty="0" smtClean="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smtClean="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smtClean="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数値シミュレーションによる粉末金型充填における影響</a:t>
            </a:r>
            <a:endParaRPr lang="en-US" altLang="ja-JP" sz="1050" dirty="0" smtClean="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smtClean="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a16="http://schemas.microsoft.com/office/drawing/2014/main" xmlns=""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a16="http://schemas.microsoft.com/office/drawing/2014/main" xmlns=""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xmlns=""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5.xml"/><Relationship Id="rId7" Type="http://schemas.openxmlformats.org/officeDocument/2006/relationships/image" Target="../media/image39.png"/><Relationship Id="rId12" Type="http://schemas.openxmlformats.org/officeDocument/2006/relationships/image" Target="../media/image31.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0.PNG"/><Relationship Id="rId10" Type="http://schemas.openxmlformats.org/officeDocument/2006/relationships/image" Target="../media/image43.png"/><Relationship Id="rId4" Type="http://schemas.openxmlformats.org/officeDocument/2006/relationships/image" Target="../media/image370.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32.png"/><Relationship Id="rId7"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0.png"/><Relationship Id="rId10" Type="http://schemas.openxmlformats.org/officeDocument/2006/relationships/image" Target="../media/image140.png"/><Relationship Id="rId4" Type="http://schemas.openxmlformats.org/officeDocument/2006/relationships/image" Target="../media/image33.png"/><Relationship Id="rId9" Type="http://schemas.openxmlformats.org/officeDocument/2006/relationships/image" Target="../media/image130.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5.xml"/><Relationship Id="rId7" Type="http://schemas.openxmlformats.org/officeDocument/2006/relationships/image" Target="../media/image5.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5.xm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0.png"/><Relationship Id="rId10" Type="http://schemas.openxmlformats.org/officeDocument/2006/relationships/image" Target="../media/image12.png"/><Relationship Id="rId4" Type="http://schemas.openxmlformats.org/officeDocument/2006/relationships/notesSlide" Target="../notesSlides/notesSlide4.xml"/><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video" Target="../media/media8.mp4"/><Relationship Id="rId13" Type="http://schemas.openxmlformats.org/officeDocument/2006/relationships/image" Target="../media/image26.png"/><Relationship Id="rId3" Type="http://schemas.microsoft.com/office/2007/relationships/media" Target="../media/media6.mp4"/><Relationship Id="rId7" Type="http://schemas.microsoft.com/office/2007/relationships/media" Target="../media/media8.mp4"/><Relationship Id="rId12" Type="http://schemas.openxmlformats.org/officeDocument/2006/relationships/image" Target="../media/image25.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24.png"/><Relationship Id="rId5" Type="http://schemas.microsoft.com/office/2007/relationships/media" Target="../media/media7.mp4"/><Relationship Id="rId15" Type="http://schemas.openxmlformats.org/officeDocument/2006/relationships/image" Target="../media/image27.png"/><Relationship Id="rId10" Type="http://schemas.openxmlformats.org/officeDocument/2006/relationships/notesSlide" Target="../notesSlides/notesSlide5.xml"/><Relationship Id="rId4" Type="http://schemas.openxmlformats.org/officeDocument/2006/relationships/video" Target="../media/media6.mp4"/><Relationship Id="rId9" Type="http://schemas.openxmlformats.org/officeDocument/2006/relationships/slideLayout" Target="../slideLayouts/slideLayout7.xml"/><Relationship Id="rId1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xmlns=""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smtClean="0">
                <a:uFill>
                  <a:solidFill>
                    <a:srgbClr val="FF695E"/>
                  </a:solidFill>
                </a:uFill>
                <a:cs typeface="Arial" panose="020B0604020202020204" pitchFamily="34" charset="0"/>
              </a:rPr>
              <a:t>数値シミュレーションレーションによる</a:t>
            </a:r>
            <a:endParaRPr lang="en-US" altLang="ja-JP" sz="3600" b="1" dirty="0" smtClean="0">
              <a:uFill>
                <a:solidFill>
                  <a:srgbClr val="FF695E"/>
                </a:solidFill>
              </a:uFill>
              <a:cs typeface="Arial" panose="020B0604020202020204" pitchFamily="34" charset="0"/>
            </a:endParaRPr>
          </a:p>
          <a:p>
            <a:pPr algn="ctr"/>
            <a:r>
              <a:rPr lang="ja-JP" altLang="en-US" sz="3600" b="1" dirty="0" smtClean="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xmlns=""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smtClean="0">
                <a:latin typeface="Arial" panose="020B0604020202020204" pitchFamily="34" charset="0"/>
                <a:ea typeface="メイリオ" panose="020B0604030504040204" pitchFamily="50" charset="-128"/>
                <a:cs typeface="Arial" panose="020B0604020202020204" pitchFamily="34" charset="0"/>
              </a:rPr>
              <a:t>1</a:t>
            </a:r>
            <a:r>
              <a:rPr lang="en-US" altLang="ja-JP" sz="2400" dirty="0" smtClean="0">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smtClean="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smtClean="0">
                <a:latin typeface="Arial" panose="020B0604020202020204" pitchFamily="34" charset="0"/>
                <a:ea typeface="メイリオ" panose="020B0604030504040204" pitchFamily="50" charset="-128"/>
                <a:cs typeface="Arial" panose="020B0604020202020204" pitchFamily="34" charset="0"/>
              </a:rPr>
              <a:t>1  </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smtClean="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xmlns=""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xmlns=""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smtClean="0">
                <a:latin typeface="メイリオ" panose="020B0604030504040204" pitchFamily="50" charset="-128"/>
                <a:ea typeface="メイリオ" panose="020B0604030504040204" pitchFamily="50" charset="-128"/>
                <a:cs typeface="Arial" panose="020B0604020202020204" pitchFamily="34" charset="0"/>
              </a:rPr>
              <a:t>1</a:t>
            </a:r>
            <a:r>
              <a:rPr lang="en-US" altLang="ja-JP" sz="1050" dirty="0">
                <a:latin typeface="メイリオ" panose="020B0604030504040204" pitchFamily="50" charset="-128"/>
                <a:ea typeface="メイリオ" panose="020B0604030504040204" pitchFamily="50" charset="-128"/>
                <a:cs typeface="Arial" panose="020B0604020202020204" pitchFamily="34" charset="0"/>
              </a:rPr>
              <a:t>.</a:t>
            </a:r>
            <a:r>
              <a:rPr lang="ja-JP" altLang="en-US" sz="1050" dirty="0" smtClean="0">
                <a:latin typeface="メイリオ" panose="020B0604030504040204" pitchFamily="50" charset="-128"/>
                <a:ea typeface="メイリオ" panose="020B0604030504040204" pitchFamily="50" charset="-128"/>
                <a:cs typeface="Arial" panose="020B0604020202020204" pitchFamily="34" charset="0"/>
              </a:rPr>
              <a:t> 東京</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大学</a:t>
            </a:r>
            <a:r>
              <a:rPr lang="ja-JP" altLang="en-US" sz="1050" dirty="0" smtClean="0">
                <a:latin typeface="メイリオ" panose="020B0604030504040204" pitchFamily="50" charset="-128"/>
                <a:ea typeface="メイリオ" panose="020B0604030504040204" pitchFamily="50" charset="-128"/>
                <a:cs typeface="Arial" panose="020B0604020202020204" pitchFamily="34" charset="0"/>
              </a:rPr>
              <a:t>大学院工学系研究科原子力国際専攻</a:t>
            </a:r>
            <a:endParaRPr lang="ja-JP" altLang="en-US" sz="1050" dirty="0">
              <a:latin typeface="メイリオ" panose="020B0604030504040204" pitchFamily="50" charset="-128"/>
              <a:ea typeface="メイリオ" panose="020B0604030504040204" pitchFamily="50" charset="-128"/>
              <a:cs typeface="Arial" panose="020B0604020202020204" pitchFamily="34" charset="0"/>
            </a:endParaRPr>
          </a:p>
        </p:txBody>
      </p:sp>
      <p:sp>
        <p:nvSpPr>
          <p:cNvPr id="15" name="正方形/長方形 14">
            <a:extLst>
              <a:ext uri="{FF2B5EF4-FFF2-40B4-BE49-F238E27FC236}">
                <a16:creationId xmlns:a16="http://schemas.microsoft.com/office/drawing/2014/main" xmlns=""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a16="http://schemas.microsoft.com/office/drawing/2014/main" xmlns=""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smtClean="0">
                <a:latin typeface="Arial" panose="020B0604020202020204" pitchFamily="34" charset="0"/>
                <a:cs typeface="Arial" panose="020B0604020202020204" pitchFamily="34" charset="0"/>
              </a:rPr>
              <a:t>化学工学会関東支部横浜大会</a:t>
            </a:r>
            <a:endParaRPr lang="en-US" altLang="ja-JP" sz="1200" dirty="0" smtClean="0">
              <a:latin typeface="Arial" panose="020B0604020202020204" pitchFamily="34" charset="0"/>
              <a:cs typeface="Arial" panose="020B0604020202020204" pitchFamily="34" charset="0"/>
            </a:endParaRPr>
          </a:p>
          <a:p>
            <a:pPr algn="r"/>
            <a:r>
              <a:rPr kumimoji="1" lang="ja-JP" altLang="en-US" sz="1200" dirty="0" smtClean="0">
                <a:latin typeface="Arial" panose="020B0604020202020204" pitchFamily="34" charset="0"/>
                <a:cs typeface="Arial" panose="020B0604020202020204" pitchFamily="34" charset="0"/>
              </a:rPr>
              <a:t>横浜国立大学</a:t>
            </a:r>
            <a:endParaRPr kumimoji="1" lang="en-US" altLang="ja-JP" sz="1200" dirty="0" smtClean="0">
              <a:latin typeface="Arial" panose="020B0604020202020204" pitchFamily="34" charset="0"/>
              <a:cs typeface="Arial" panose="020B0604020202020204" pitchFamily="34" charset="0"/>
            </a:endParaRPr>
          </a:p>
          <a:p>
            <a:pPr algn="r"/>
            <a:r>
              <a:rPr kumimoji="1" lang="en-US" altLang="ja-JP" sz="1200" dirty="0" smtClean="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smtClean="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smtClean="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endParaRPr lang="ja-JP" altLang="en-US" sz="1050" dirty="0">
              <a:latin typeface="Arial" panose="020B0604020202020204" pitchFamily="34" charset="0"/>
              <a:ea typeface="メイリオ" panose="020B0604030504040204" pitchFamily="50" charset="-128"/>
              <a:cs typeface="Arial" panose="020B0604020202020204" pitchFamily="34" charset="0"/>
            </a:endParaRPr>
          </a:p>
        </p:txBody>
      </p:sp>
      <p:pic>
        <p:nvPicPr>
          <p:cNvPr id="5" name="図 4">
            <a:extLst>
              <a:ext uri="{FF2B5EF4-FFF2-40B4-BE49-F238E27FC236}">
                <a16:creationId xmlns:a16="http://schemas.microsoft.com/office/drawing/2014/main" xmlns=""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rotWithShape="1">
          <a:blip r:embed="rId2">
            <a:extLst>
              <a:ext uri="{28A0092B-C50C-407E-A947-70E740481C1C}">
                <a14:useLocalDpi xmlns:a14="http://schemas.microsoft.com/office/drawing/2010/main" val="0"/>
              </a:ext>
            </a:extLst>
          </a:blip>
          <a:srcRect l="16390" t="8245" r="14956"/>
          <a:stretch/>
        </p:blipFill>
        <p:spPr>
          <a:xfrm>
            <a:off x="121150" y="1058434"/>
            <a:ext cx="883227" cy="2951053"/>
          </a:xfrm>
          <a:prstGeom prst="rect">
            <a:avLst/>
          </a:prstGeom>
        </p:spPr>
      </p:pic>
      <p:pic>
        <p:nvPicPr>
          <p:cNvPr id="16" name="図 15"/>
          <p:cNvPicPr>
            <a:picLocks noChangeAspect="1"/>
          </p:cNvPicPr>
          <p:nvPr/>
        </p:nvPicPr>
        <p:blipFill rotWithShape="1">
          <a:blip r:embed="rId3">
            <a:extLst>
              <a:ext uri="{28A0092B-C50C-407E-A947-70E740481C1C}">
                <a14:useLocalDpi xmlns:a14="http://schemas.microsoft.com/office/drawing/2010/main" val="0"/>
              </a:ext>
            </a:extLst>
          </a:blip>
          <a:srcRect l="21110"/>
          <a:stretch/>
        </p:blipFill>
        <p:spPr>
          <a:xfrm>
            <a:off x="981075" y="1058434"/>
            <a:ext cx="3622099" cy="4591321"/>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smtClean="0"/>
              <a:t>結果・考察</a:t>
            </a:r>
            <a:endParaRPr kumimoji="1" lang="ja-JP" altLang="en-US" sz="2400" dirty="0"/>
          </a:p>
        </p:txBody>
      </p:sp>
      <p:sp>
        <p:nvSpPr>
          <p:cNvPr id="26" name="円/楕円 25"/>
          <p:cNvSpPr/>
          <p:nvPr/>
        </p:nvSpPr>
        <p:spPr>
          <a:xfrm>
            <a:off x="3539601" y="2063097"/>
            <a:ext cx="1061683" cy="194639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5370272" y="4009487"/>
            <a:ext cx="3252354" cy="830997"/>
          </a:xfrm>
          <a:prstGeom prst="rect">
            <a:avLst/>
          </a:prstGeom>
          <a:noFill/>
        </p:spPr>
        <p:txBody>
          <a:bodyPr wrap="square" rtlCol="0">
            <a:spAutoFit/>
          </a:bodyPr>
          <a:lstStyle/>
          <a:p>
            <a:r>
              <a:rPr lang="ja-JP" altLang="en-US" sz="2400" dirty="0" smtClean="0"/>
              <a:t>気泡が分裂して抜けていかない</a:t>
            </a:r>
            <a:endParaRPr kumimoji="1" lang="ja-JP" altLang="en-US" sz="2400" dirty="0"/>
          </a:p>
        </p:txBody>
      </p:sp>
      <p:cxnSp>
        <p:nvCxnSpPr>
          <p:cNvPr id="28" name="直線矢印コネクタ 27"/>
          <p:cNvCxnSpPr>
            <a:stCxn id="27" idx="1"/>
          </p:cNvCxnSpPr>
          <p:nvPr/>
        </p:nvCxnSpPr>
        <p:spPr>
          <a:xfrm flipH="1" flipV="1">
            <a:off x="4556332" y="3395464"/>
            <a:ext cx="813940" cy="10295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2564" y="1048651"/>
            <a:ext cx="3511962" cy="2633972"/>
          </a:xfrm>
          <a:prstGeom prst="rect">
            <a:avLst/>
          </a:prstGeom>
        </p:spPr>
      </p:pic>
      <p:sp>
        <p:nvSpPr>
          <p:cNvPr id="17" name="右矢印 16"/>
          <p:cNvSpPr/>
          <p:nvPr/>
        </p:nvSpPr>
        <p:spPr>
          <a:xfrm rot="9196365">
            <a:off x="5221797" y="2563401"/>
            <a:ext cx="390525" cy="393460"/>
          </a:xfrm>
          <a:prstGeom prst="rightArrow">
            <a:avLst/>
          </a:prstGeom>
          <a:solidFill>
            <a:srgbClr val="3F97A4"/>
          </a:solid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2476028" y="3037344"/>
            <a:ext cx="1061683" cy="194639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5360747" y="4926356"/>
            <a:ext cx="3252354" cy="461665"/>
          </a:xfrm>
          <a:prstGeom prst="rect">
            <a:avLst/>
          </a:prstGeom>
          <a:noFill/>
        </p:spPr>
        <p:txBody>
          <a:bodyPr wrap="square" rtlCol="0">
            <a:spAutoFit/>
          </a:bodyPr>
          <a:lstStyle/>
          <a:p>
            <a:r>
              <a:rPr kumimoji="1" lang="ja-JP" altLang="en-US" sz="2400" dirty="0" smtClean="0"/>
              <a:t>気泡が塊で抜けていく</a:t>
            </a:r>
            <a:endParaRPr kumimoji="1" lang="ja-JP" altLang="en-US" sz="2400" dirty="0"/>
          </a:p>
        </p:txBody>
      </p:sp>
      <p:cxnSp>
        <p:nvCxnSpPr>
          <p:cNvPr id="21" name="直線矢印コネクタ 20"/>
          <p:cNvCxnSpPr>
            <a:stCxn id="20" idx="1"/>
          </p:cNvCxnSpPr>
          <p:nvPr/>
        </p:nvCxnSpPr>
        <p:spPr>
          <a:xfrm flipH="1" flipV="1">
            <a:off x="3537711" y="4325725"/>
            <a:ext cx="1823036" cy="831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下矢印 22">
            <a:extLst>
              <a:ext uri="{FF2B5EF4-FFF2-40B4-BE49-F238E27FC236}">
                <a16:creationId xmlns:a16="http://schemas.microsoft.com/office/drawing/2014/main" xmlns="" id="{F75BD82B-1F2C-8D48-ABC6-4DCF09391D73}"/>
              </a:ext>
            </a:extLst>
          </p:cNvPr>
          <p:cNvSpPr/>
          <p:nvPr/>
        </p:nvSpPr>
        <p:spPr>
          <a:xfrm rot="16200000">
            <a:off x="386541" y="551454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rPr>
              <a:t>下杵の降下速度が大きいと気泡の抜けが遅れる</a:t>
            </a:r>
            <a:endParaRPr lang="ja-JP" altLang="en-US" sz="2400" dirty="0">
              <a:solidFill>
                <a:srgbClr val="FF0000"/>
              </a:solidFill>
            </a:endParaRPr>
          </a:p>
        </p:txBody>
      </p:sp>
      <p:sp>
        <p:nvSpPr>
          <p:cNvPr id="22" name="角丸四角形 21"/>
          <p:cNvSpPr/>
          <p:nvPr/>
        </p:nvSpPr>
        <p:spPr>
          <a:xfrm>
            <a:off x="6165176" y="1004151"/>
            <a:ext cx="1087679" cy="2633972"/>
          </a:xfrm>
          <a:prstGeom prst="roundRect">
            <a:avLst/>
          </a:prstGeom>
          <a:noFill/>
          <a:ln w="28575">
            <a:solidFill>
              <a:srgbClr val="3F97A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744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en-US" altLang="ja-JP" dirty="0"/>
              <a:t> </a:t>
            </a:r>
            <a:r>
              <a:rPr lang="ja-JP" altLang="en-US" dirty="0" smtClean="0"/>
              <a:t>結論</a:t>
            </a:r>
            <a:endParaRPr kumimoji="1" lang="ja-JP" altLang="en-US" dirty="0"/>
          </a:p>
        </p:txBody>
      </p:sp>
      <p:sp>
        <p:nvSpPr>
          <p:cNvPr id="12" name="テキスト ボックス 11">
            <a:extLst>
              <a:ext uri="{FF2B5EF4-FFF2-40B4-BE49-F238E27FC236}">
                <a16:creationId xmlns:a16="http://schemas.microsoft.com/office/drawing/2014/main" xmlns="" id="{2DFC3633-BC81-47E0-B028-6FEFC1104494}"/>
              </a:ext>
            </a:extLst>
          </p:cNvPr>
          <p:cNvSpPr txBox="1"/>
          <p:nvPr/>
        </p:nvSpPr>
        <p:spPr>
          <a:xfrm>
            <a:off x="492125" y="1488350"/>
            <a:ext cx="6183759" cy="307777"/>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下杵の降下速度が充填完了時間に及ぼす影響を明らかする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xmlns="" id="{974C79EA-8A63-4D4B-8A89-C03D922E2A75}"/>
              </a:ext>
            </a:extLst>
          </p:cNvPr>
          <p:cNvSpPr/>
          <p:nvPr/>
        </p:nvSpPr>
        <p:spPr>
          <a:xfrm>
            <a:off x="467328" y="1533960"/>
            <a:ext cx="36000" cy="21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5" name="テキスト ボックス 14">
            <a:extLst>
              <a:ext uri="{FF2B5EF4-FFF2-40B4-BE49-F238E27FC236}">
                <a16:creationId xmlns:a16="http://schemas.microsoft.com/office/drawing/2014/main" xmlns="" id="{7698C3BB-716A-AE45-89BB-89A7A0FA5B91}"/>
              </a:ext>
            </a:extLst>
          </p:cNvPr>
          <p:cNvSpPr txBox="1"/>
          <p:nvPr/>
        </p:nvSpPr>
        <p:spPr>
          <a:xfrm>
            <a:off x="202157" y="1041955"/>
            <a:ext cx="6473727" cy="461665"/>
          </a:xfrm>
          <a:prstGeom prst="rect">
            <a:avLst/>
          </a:prstGeom>
          <a:noFill/>
        </p:spPr>
        <p:txBody>
          <a:bodyPr wrap="square" rtlCol="0">
            <a:spAutoFit/>
          </a:bodyPr>
          <a:lstStyle/>
          <a:p>
            <a:r>
              <a:rPr lang="ja-JP" altLang="en-US" sz="2400" dirty="0" smtClean="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本研究</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xmlns="" id="{CC61F4E1-A6D5-4701-A2D3-D5BD879DDD91}"/>
              </a:ext>
            </a:extLst>
          </p:cNvPr>
          <p:cNvSpPr/>
          <p:nvPr/>
        </p:nvSpPr>
        <p:spPr>
          <a:xfrm>
            <a:off x="439616" y="5966465"/>
            <a:ext cx="2784737" cy="246221"/>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a:t>
            </a:r>
            <a:r>
              <a:rPr lang="en-US" altLang="ja-JP" sz="1000" dirty="0" smtClean="0">
                <a:latin typeface="Arial" panose="020B0604020202020204" pitchFamily="34" charset="0"/>
                <a:cs typeface="Arial" panose="020B0604020202020204" pitchFamily="34" charset="0"/>
              </a:rPr>
              <a:t>1] S. Jackson, I.C. Sinka, A.C.F. Cocks, 2006</a:t>
            </a:r>
          </a:p>
        </p:txBody>
      </p:sp>
      <p:sp>
        <p:nvSpPr>
          <p:cNvPr id="19" name="テキスト ボックス 18">
            <a:extLst>
              <a:ext uri="{FF2B5EF4-FFF2-40B4-BE49-F238E27FC236}">
                <a16:creationId xmlns:a16="http://schemas.microsoft.com/office/drawing/2014/main" xmlns="" id="{D8C0B001-A0D6-A14F-A918-6EE4BF3F64D0}"/>
              </a:ext>
            </a:extLst>
          </p:cNvPr>
          <p:cNvSpPr txBox="1"/>
          <p:nvPr/>
        </p:nvSpPr>
        <p:spPr>
          <a:xfrm>
            <a:off x="201708" y="2095869"/>
            <a:ext cx="7684991" cy="461665"/>
          </a:xfrm>
          <a:prstGeom prst="rect">
            <a:avLst/>
          </a:prstGeom>
          <a:noFill/>
        </p:spPr>
        <p:txBody>
          <a:bodyPr wrap="square" rtlCol="0">
            <a:spAutoFit/>
          </a:bodyPr>
          <a:lstStyle/>
          <a:p>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充填完了時間は</a:t>
            </a:r>
            <a:r>
              <a:rPr lang="ja-JP" altLang="en-US" sz="2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ある下杵降下速度</a:t>
            </a:r>
            <a:r>
              <a:rPr lang="ja-JP" altLang="en-US" sz="2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で極小値をとる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正方形/長方形 20">
            <a:extLst>
              <a:ext uri="{FF2B5EF4-FFF2-40B4-BE49-F238E27FC236}">
                <a16:creationId xmlns:a16="http://schemas.microsoft.com/office/drawing/2014/main" xmlns="" id="{51E3F494-DFEB-4B7B-BF5D-6DC364459FDF}"/>
              </a:ext>
            </a:extLst>
          </p:cNvPr>
          <p:cNvSpPr/>
          <p:nvPr/>
        </p:nvSpPr>
        <p:spPr>
          <a:xfrm>
            <a:off x="466428" y="2587279"/>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2" name="テキスト ボックス 21">
            <a:extLst>
              <a:ext uri="{FF2B5EF4-FFF2-40B4-BE49-F238E27FC236}">
                <a16:creationId xmlns:a16="http://schemas.microsoft.com/office/drawing/2014/main" xmlns="" id="{EBB9BA03-F82F-4F7D-8A4B-D9019D951B88}"/>
              </a:ext>
            </a:extLst>
          </p:cNvPr>
          <p:cNvSpPr txBox="1"/>
          <p:nvPr/>
        </p:nvSpPr>
        <p:spPr>
          <a:xfrm>
            <a:off x="797814" y="3767686"/>
            <a:ext cx="4132967"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下杵の降下速度が大きいほど、降下初期に生じる圧力勾配が強く、粒子が多く流入する。</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xmlns="" id="{D8C0B001-A0D6-A14F-A918-6EE4BF3F64D0}"/>
              </a:ext>
            </a:extLst>
          </p:cNvPr>
          <p:cNvSpPr txBox="1"/>
          <p:nvPr/>
        </p:nvSpPr>
        <p:spPr>
          <a:xfrm>
            <a:off x="492125" y="3313006"/>
            <a:ext cx="4438656" cy="461665"/>
          </a:xfrm>
          <a:prstGeom prst="rect">
            <a:avLst/>
          </a:prstGeom>
          <a:noFill/>
        </p:spPr>
        <p:txBody>
          <a:bodyPr wrap="square" rtlCol="0">
            <a:spAutoFit/>
          </a:bodyPr>
          <a:lstStyle/>
          <a:p>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初期のフラックスの大きさ</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xmlns="" id="{51E3F494-DFEB-4B7B-BF5D-6DC364459FDF}"/>
              </a:ext>
            </a:extLst>
          </p:cNvPr>
          <p:cNvSpPr/>
          <p:nvPr/>
        </p:nvSpPr>
        <p:spPr>
          <a:xfrm>
            <a:off x="756844" y="3804416"/>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xmlns="" id="{EBB9BA03-F82F-4F7D-8A4B-D9019D951B88}"/>
              </a:ext>
            </a:extLst>
          </p:cNvPr>
          <p:cNvSpPr txBox="1"/>
          <p:nvPr/>
        </p:nvSpPr>
        <p:spPr>
          <a:xfrm>
            <a:off x="813087" y="4988850"/>
            <a:ext cx="4132967" cy="738664"/>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下杵の降下速度が大きいほど、充填領域内に大量の空気が流入する。その空気が抜けることに時間がかかる。</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3499" y="2903443"/>
            <a:ext cx="3886207" cy="2914655"/>
          </a:xfrm>
          <a:prstGeom prst="rect">
            <a:avLst/>
          </a:prstGeom>
        </p:spPr>
      </p:pic>
      <p:sp>
        <p:nvSpPr>
          <p:cNvPr id="26" name="テキスト ボックス 25">
            <a:extLst>
              <a:ext uri="{FF2B5EF4-FFF2-40B4-BE49-F238E27FC236}">
                <a16:creationId xmlns:a16="http://schemas.microsoft.com/office/drawing/2014/main" xmlns="" id="{D8C0B001-A0D6-A14F-A918-6EE4BF3F64D0}"/>
              </a:ext>
            </a:extLst>
          </p:cNvPr>
          <p:cNvSpPr txBox="1"/>
          <p:nvPr/>
        </p:nvSpPr>
        <p:spPr>
          <a:xfrm>
            <a:off x="507397" y="4534170"/>
            <a:ext cx="4438657" cy="461665"/>
          </a:xfrm>
          <a:prstGeom prst="rect">
            <a:avLst/>
          </a:prstGeom>
          <a:noFill/>
        </p:spPr>
        <p:txBody>
          <a:bodyPr wrap="square" rtlCol="0">
            <a:spAutoFit/>
          </a:bodyPr>
          <a:lstStyle/>
          <a:p>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流入する空気量の多さ</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xmlns="" id="{51E3F494-DFEB-4B7B-BF5D-6DC364459FDF}"/>
              </a:ext>
            </a:extLst>
          </p:cNvPr>
          <p:cNvSpPr/>
          <p:nvPr/>
        </p:nvSpPr>
        <p:spPr>
          <a:xfrm>
            <a:off x="772117" y="5025580"/>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1" name="フレーム 30">
            <a:extLst>
              <a:ext uri="{FF2B5EF4-FFF2-40B4-BE49-F238E27FC236}">
                <a16:creationId xmlns:a16="http://schemas.microsoft.com/office/drawing/2014/main" xmlns="" id="{CEF0B1FA-76EB-44E0-B986-A5F3620F991C}"/>
              </a:ext>
            </a:extLst>
          </p:cNvPr>
          <p:cNvSpPr/>
          <p:nvPr/>
        </p:nvSpPr>
        <p:spPr>
          <a:xfrm>
            <a:off x="6772921" y="1833222"/>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EBB9BA03-F82F-4F7D-8A4B-D9019D951B88}"/>
              </a:ext>
            </a:extLst>
          </p:cNvPr>
          <p:cNvSpPr txBox="1"/>
          <p:nvPr/>
        </p:nvSpPr>
        <p:spPr>
          <a:xfrm>
            <a:off x="507397" y="2550549"/>
            <a:ext cx="4895875"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下杵の降下速度が大きいほど充填完了時間が短くなるというわけではない。その理由として以下の</a:t>
            </a:r>
            <a:r>
              <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つがあげられる。</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en-US" altLang="ja-JP" dirty="0"/>
              <a:t> Numerical</a:t>
            </a:r>
            <a:r>
              <a:rPr lang="ja-JP" altLang="en-US" dirty="0"/>
              <a:t> </a:t>
            </a:r>
            <a:r>
              <a:rPr lang="en-US" altLang="ja-JP" dirty="0"/>
              <a:t>Method</a:t>
            </a:r>
            <a:endParaRPr kumimoji="1" lang="ja-JP" altLang="en-US" dirty="0"/>
          </a:p>
        </p:txBody>
      </p:sp>
      <p:sp>
        <p:nvSpPr>
          <p:cNvPr id="11" name="テキスト ボックス 10">
            <a:extLst>
              <a:ext uri="{FF2B5EF4-FFF2-40B4-BE49-F238E27FC236}">
                <a16:creationId xmlns:a16="http://schemas.microsoft.com/office/drawing/2014/main" xmlns="" id="{815C6898-2017-4BB8-8EB9-16B78A01BCF2}"/>
              </a:ext>
            </a:extLst>
          </p:cNvPr>
          <p:cNvSpPr txBox="1"/>
          <p:nvPr/>
        </p:nvSpPr>
        <p:spPr>
          <a:xfrm>
            <a:off x="4822017" y="2118199"/>
            <a:ext cx="3206044"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DEM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xmlns="" id="{F56231B6-9C16-4223-A7E9-60416FF4776A}"/>
                  </a:ext>
                </a:extLst>
              </p:cNvPr>
              <p:cNvSpPr/>
              <p:nvPr/>
            </p:nvSpPr>
            <p:spPr>
              <a:xfrm>
                <a:off x="4940631" y="2573874"/>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4" name="正方形/長方形 13">
                <a:extLst>
                  <a:ext uri="{FF2B5EF4-FFF2-40B4-BE49-F238E27FC236}">
                    <a16:creationId xmlns:a16="http://schemas.microsoft.com/office/drawing/2014/main" id="{F56231B6-9C16-4223-A7E9-60416FF4776A}"/>
                  </a:ext>
                </a:extLst>
              </p:cNvPr>
              <p:cNvSpPr>
                <a:spLocks noRot="1" noChangeAspect="1" noMove="1" noResize="1" noEditPoints="1" noAdjustHandles="1" noChangeArrowheads="1" noChangeShapeType="1" noTextEdit="1"/>
              </p:cNvSpPr>
              <p:nvPr/>
            </p:nvSpPr>
            <p:spPr>
              <a:xfrm>
                <a:off x="4940631" y="2573874"/>
                <a:ext cx="3640586" cy="6885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xmlns="" id="{EAEA4957-EF9E-474D-98E3-1F1E133CCF7F}"/>
                  </a:ext>
                </a:extLst>
              </p:cNvPr>
              <p:cNvSpPr/>
              <p:nvPr/>
            </p:nvSpPr>
            <p:spPr>
              <a:xfrm>
                <a:off x="4940631" y="3188187"/>
                <a:ext cx="1316582" cy="5598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𝝎</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f>
                        <m:fPr>
                          <m:ctrlPr>
                            <a:rPr lang="ja-JP" altLang="en-US" sz="1600" i="1">
                              <a:latin typeface="Cambria Math" panose="02040503050406030204" pitchFamily="18" charset="0"/>
                            </a:rPr>
                          </m:ctrlPr>
                        </m:fPr>
                        <m:num>
                          <m:r>
                            <a:rPr lang="en-US" altLang="ja-JP" sz="1600" b="1" i="1">
                              <a:latin typeface="Cambria Math" panose="02040503050406030204" pitchFamily="18" charset="0"/>
                              <a:ea typeface="Cambria Math" panose="02040503050406030204" pitchFamily="18" charset="0"/>
                            </a:rPr>
                            <m:t>𝑻</m:t>
                          </m:r>
                        </m:num>
                        <m:den>
                          <m:r>
                            <a:rPr lang="en-US" altLang="ja-JP" sz="1600" i="1">
                              <a:latin typeface="Cambria Math" panose="02040503050406030204" pitchFamily="18" charset="0"/>
                              <a:ea typeface="Cambria Math" panose="02040503050406030204" pitchFamily="18" charset="0"/>
                            </a:rPr>
                            <m:t>𝐼</m:t>
                          </m:r>
                        </m:den>
                      </m:f>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5" name="正方形/長方形 14">
                <a:extLst>
                  <a:ext uri="{FF2B5EF4-FFF2-40B4-BE49-F238E27FC236}">
                    <a16:creationId xmlns:a16="http://schemas.microsoft.com/office/drawing/2014/main" id="{EAEA4957-EF9E-474D-98E3-1F1E133CCF7F}"/>
                  </a:ext>
                </a:extLst>
              </p:cNvPr>
              <p:cNvSpPr>
                <a:spLocks noRot="1" noChangeAspect="1" noMove="1" noResize="1" noEditPoints="1" noAdjustHandles="1" noChangeArrowheads="1" noChangeShapeType="1" noTextEdit="1"/>
              </p:cNvSpPr>
              <p:nvPr/>
            </p:nvSpPr>
            <p:spPr>
              <a:xfrm>
                <a:off x="4940631" y="3188187"/>
                <a:ext cx="1316582" cy="559833"/>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xmlns="" id="{D30D1D65-E2F5-457F-A576-4E0539615343}"/>
              </a:ext>
            </a:extLst>
          </p:cNvPr>
          <p:cNvSpPr txBox="1"/>
          <p:nvPr/>
        </p:nvSpPr>
        <p:spPr>
          <a:xfrm>
            <a:off x="3808460" y="4281739"/>
            <a:ext cx="506137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CFD + Local Average Volume</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xmlns="" id="{D530DC2B-19A5-4B43-A352-B761977BA811}"/>
                  </a:ext>
                </a:extLst>
              </p:cNvPr>
              <p:cNvSpPr/>
              <p:nvPr/>
            </p:nvSpPr>
            <p:spPr>
              <a:xfrm>
                <a:off x="3978875" y="4634895"/>
                <a:ext cx="5135874" cy="60971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𝑝</m:t>
                      </m:r>
                      <m:r>
                        <a:rPr lang="ja-JP" altLang="en-US" sz="1600">
                          <a:solidFill>
                            <a:schemeClr val="tx1">
                              <a:lumMod val="75000"/>
                              <a:lumOff val="25000"/>
                            </a:schemeClr>
                          </a:solidFill>
                          <a:latin typeface="Cambria Math" panose="02040503050406030204" pitchFamily="18" charset="0"/>
                        </a:rPr>
                        <m:t>+</m:t>
                      </m:r>
                      <m:sSub>
                        <m:sSubPr>
                          <m:ctrlPr>
                            <a:rPr lang="ja-JP" altLang="en-US" sz="1600" i="1">
                              <a:solidFill>
                                <a:schemeClr val="tx1">
                                  <a:lumMod val="75000"/>
                                  <a:lumOff val="25000"/>
                                </a:schemeClr>
                              </a:solidFill>
                              <a:latin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𝒇</m:t>
                          </m:r>
                        </m:e>
                        <m:sub>
                          <m:r>
                            <a:rPr lang="ja-JP" altLang="en-US" sz="1600" b="1" i="1">
                              <a:solidFill>
                                <a:schemeClr val="tx1">
                                  <a:lumMod val="75000"/>
                                  <a:lumOff val="25000"/>
                                </a:schemeClr>
                              </a:solidFill>
                              <a:latin typeface="Cambria Math" panose="02040503050406030204" pitchFamily="18" charset="0"/>
                            </a:rPr>
                            <m:t>𝒔</m:t>
                          </m:r>
                        </m:sub>
                      </m:sSub>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m:t>
                          </m:r>
                          <m:r>
                            <a:rPr lang="ja-JP" altLang="en-US" sz="1600" b="1" i="1">
                              <a:solidFill>
                                <a:schemeClr val="tx1">
                                  <a:lumMod val="75000"/>
                                  <a:lumOff val="25000"/>
                                </a:schemeClr>
                              </a:solidFill>
                              <a:latin typeface="Cambria Math" panose="02040503050406030204" pitchFamily="18" charset="0"/>
                            </a:rPr>
                            <m:t>𝝉</m:t>
                          </m:r>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𝜖𝜌</m:t>
                      </m:r>
                      <m:r>
                        <a:rPr lang="ja-JP" altLang="en-US" sz="1600" b="1" i="1">
                          <a:solidFill>
                            <a:schemeClr val="tx1">
                              <a:lumMod val="75000"/>
                              <a:lumOff val="25000"/>
                            </a:schemeClr>
                          </a:solidFill>
                          <a:latin typeface="Cambria Math" panose="02040503050406030204" pitchFamily="18" charset="0"/>
                        </a:rPr>
                        <m:t>𝒈</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0" name="正方形/長方形 19">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3978875" y="4634895"/>
                <a:ext cx="5135874" cy="60971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xmlns="" id="{400A9834-3F6F-4C6A-94F0-CD50FC34F0E2}"/>
                  </a:ext>
                </a:extLst>
              </p:cNvPr>
              <p:cNvSpPr/>
              <p:nvPr/>
            </p:nvSpPr>
            <p:spPr>
              <a:xfrm>
                <a:off x="4043956" y="5209773"/>
                <a:ext cx="1915076"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600">
                          <a:solidFill>
                            <a:schemeClr val="tx1">
                              <a:lumMod val="75000"/>
                              <a:lumOff val="25000"/>
                            </a:schemeClr>
                          </a:solidFill>
                          <a:latin typeface="Cambria Math" panose="02040503050406030204" pitchFamily="18" charset="0"/>
                        </a:rPr>
                        <m:t>)=0</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1" name="正方形/長方形 20">
                <a:extLst>
                  <a:ext uri="{FF2B5EF4-FFF2-40B4-BE49-F238E27FC236}">
                    <a16:creationId xmlns:a16="http://schemas.microsoft.com/office/drawing/2014/main" id="{400A9834-3F6F-4C6A-94F0-CD50FC34F0E2}"/>
                  </a:ext>
                </a:extLst>
              </p:cNvPr>
              <p:cNvSpPr>
                <a:spLocks noRot="1" noChangeAspect="1" noMove="1" noResize="1" noEditPoints="1" noAdjustHandles="1" noChangeArrowheads="1" noChangeShapeType="1" noTextEdit="1"/>
              </p:cNvSpPr>
              <p:nvPr/>
            </p:nvSpPr>
            <p:spPr>
              <a:xfrm>
                <a:off x="4043956" y="5209773"/>
                <a:ext cx="1915076" cy="560538"/>
              </a:xfrm>
              <a:prstGeom prst="rect">
                <a:avLst/>
              </a:prstGeom>
              <a:blipFill>
                <a:blip r:embed="rId6"/>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xmlns="" id="{B9EBFD01-1FD6-434F-A683-CF391D124120}"/>
              </a:ext>
            </a:extLst>
          </p:cNvPr>
          <p:cNvSpPr txBox="1"/>
          <p:nvPr/>
        </p:nvSpPr>
        <p:spPr>
          <a:xfrm>
            <a:off x="6162087" y="3676694"/>
            <a:ext cx="530090" cy="715581"/>
          </a:xfrm>
          <a:prstGeom prst="rect">
            <a:avLst/>
          </a:prstGeom>
          <a:noFill/>
        </p:spPr>
        <p:txBody>
          <a:bodyPr wrap="square" rtlCol="0">
            <a:spAutoFit/>
          </a:bodyPr>
          <a:lstStyle/>
          <a:p>
            <a:r>
              <a:rPr lang="en-US" altLang="ja-JP" sz="4050" dirty="0">
                <a:latin typeface="Arial" panose="020B0604020202020204" pitchFamily="34" charset="0"/>
                <a:cs typeface="Arial" panose="020B0604020202020204" pitchFamily="34" charset="0"/>
              </a:rPr>
              <a:t>+</a:t>
            </a:r>
            <a:endParaRPr lang="ja-JP" altLang="en-US" sz="4050" dirty="0">
              <a:latin typeface="Arial" panose="020B0604020202020204" pitchFamily="34" charset="0"/>
              <a:cs typeface="Arial" panose="020B0604020202020204" pitchFamily="34" charset="0"/>
            </a:endParaRPr>
          </a:p>
        </p:txBody>
      </p:sp>
      <p:sp>
        <p:nvSpPr>
          <p:cNvPr id="25" name="大かっこ 24">
            <a:extLst>
              <a:ext uri="{FF2B5EF4-FFF2-40B4-BE49-F238E27FC236}">
                <a16:creationId xmlns:a16="http://schemas.microsoft.com/office/drawing/2014/main" xmlns="" id="{46FF3262-82D0-4AC6-A6E6-5DB572149281}"/>
              </a:ext>
            </a:extLst>
          </p:cNvPr>
          <p:cNvSpPr/>
          <p:nvPr/>
        </p:nvSpPr>
        <p:spPr>
          <a:xfrm>
            <a:off x="4598239" y="2455670"/>
            <a:ext cx="3640585" cy="129495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大かっこ 25">
            <a:extLst>
              <a:ext uri="{FF2B5EF4-FFF2-40B4-BE49-F238E27FC236}">
                <a16:creationId xmlns:a16="http://schemas.microsoft.com/office/drawing/2014/main" xmlns="" id="{8459B7D9-EA31-49B1-9FE2-B2556FADBBC1}"/>
              </a:ext>
            </a:extLst>
          </p:cNvPr>
          <p:cNvSpPr/>
          <p:nvPr/>
        </p:nvSpPr>
        <p:spPr>
          <a:xfrm>
            <a:off x="3831038" y="4468936"/>
            <a:ext cx="5192188" cy="1345553"/>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cxnSp>
        <p:nvCxnSpPr>
          <p:cNvPr id="28" name="直線コネクタ 27">
            <a:extLst>
              <a:ext uri="{FF2B5EF4-FFF2-40B4-BE49-F238E27FC236}">
                <a16:creationId xmlns:a16="http://schemas.microsoft.com/office/drawing/2014/main" xmlns="" id="{1681648E-3C5C-4148-9E6B-648A57B75810}"/>
              </a:ext>
            </a:extLst>
          </p:cNvPr>
          <p:cNvCxnSpPr/>
          <p:nvPr/>
        </p:nvCxnSpPr>
        <p:spPr>
          <a:xfrm>
            <a:off x="6504103" y="3040029"/>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xmlns="" id="{65B1E1C2-C2A4-473D-8C19-45F8331D0E54}"/>
              </a:ext>
            </a:extLst>
          </p:cNvPr>
          <p:cNvCxnSpPr/>
          <p:nvPr/>
        </p:nvCxnSpPr>
        <p:spPr>
          <a:xfrm>
            <a:off x="7178981" y="5204744"/>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xmlns="" id="{A8CE8971-E44D-4DE1-98D0-ED02CC8CCA81}"/>
                  </a:ext>
                </a:extLst>
              </p:cNvPr>
              <p:cNvSpPr txBox="1"/>
              <p:nvPr/>
            </p:nvSpPr>
            <p:spPr>
              <a:xfrm>
                <a:off x="622939" y="3153034"/>
                <a:ext cx="3181645" cy="752642"/>
              </a:xfrm>
              <a:prstGeom prst="rect">
                <a:avLst/>
              </a:prstGeom>
              <a:noFill/>
              <a:ln>
                <a:solidFill>
                  <a:srgbClr val="FF717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𝒔</m:t>
                          </m:r>
                        </m:sub>
                      </m:sSub>
                      <m:r>
                        <a:rPr lang="en-US" altLang="ja-JP">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𝒅</m:t>
                              </m:r>
                              <m:r>
                                <a:rPr lang="en-US" altLang="ja-JP" b="1" i="1">
                                  <a:solidFill>
                                    <a:schemeClr val="tx1">
                                      <a:lumMod val="75000"/>
                                      <a:lumOff val="25000"/>
                                    </a:schemeClr>
                                  </a:solidFill>
                                  <a:latin typeface="Cambria Math" panose="02040503050406030204" pitchFamily="18" charset="0"/>
                                </a:rPr>
                                <m:t> </m:t>
                              </m:r>
                            </m:sub>
                          </m:sSub>
                        </m:num>
                        <m:den>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r>
                        <a:rPr lang="en-US" altLang="ja-JP" i="1">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r>
                            <a:rPr lang="en-US" altLang="ja-JP" i="1">
                              <a:solidFill>
                                <a:schemeClr val="tx1">
                                  <a:lumMod val="75000"/>
                                  <a:lumOff val="25000"/>
                                </a:schemeClr>
                              </a:solidFill>
                              <a:latin typeface="Cambria Math" panose="02040503050406030204" pitchFamily="18" charset="0"/>
                            </a:rPr>
                            <m:t>𝛽</m:t>
                          </m:r>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𝑆</m:t>
                              </m:r>
                            </m:sub>
                          </m:sSub>
                          <m:d>
                            <m:dPr>
                              <m:ctrlPr>
                                <a:rPr lang="ja-JP" altLang="ja-JP" i="1">
                                  <a:solidFill>
                                    <a:schemeClr val="tx1">
                                      <a:lumMod val="75000"/>
                                      <a:lumOff val="25000"/>
                                    </a:schemeClr>
                                  </a:solidFill>
                                  <a:latin typeface="Cambria Math" panose="02040503050406030204" pitchFamily="18" charset="0"/>
                                </a:rPr>
                              </m:ctrlPr>
                            </m:dPr>
                            <m:e>
                              <m:r>
                                <a:rPr lang="en-US" altLang="ja-JP" b="1" i="1">
                                  <a:solidFill>
                                    <a:schemeClr val="tx1">
                                      <a:lumMod val="75000"/>
                                      <a:lumOff val="25000"/>
                                    </a:schemeClr>
                                  </a:solidFill>
                                  <a:latin typeface="Cambria Math" panose="02040503050406030204" pitchFamily="18" charset="0"/>
                                </a:rPr>
                                <m:t>𝒗</m:t>
                              </m:r>
                              <m:r>
                                <a:rPr lang="en-US" altLang="ja-JP" b="1" i="1">
                                  <a:solidFill>
                                    <a:schemeClr val="tx1">
                                      <a:lumMod val="75000"/>
                                      <a:lumOff val="25000"/>
                                    </a:schemeClr>
                                  </a:solidFill>
                                  <a:latin typeface="Cambria Math" panose="02040503050406030204" pitchFamily="18" charset="0"/>
                                </a:rPr>
                                <m:t>−</m:t>
                              </m:r>
                              <m:sSub>
                                <m:sSubPr>
                                  <m:ctrlPr>
                                    <a:rPr lang="en-US"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𝒖</m:t>
                                  </m:r>
                                </m:e>
                                <m:sub>
                                  <m:r>
                                    <a:rPr lang="en-US" altLang="ja-JP" b="1" i="1">
                                      <a:solidFill>
                                        <a:schemeClr val="tx1">
                                          <a:lumMod val="75000"/>
                                          <a:lumOff val="25000"/>
                                        </a:schemeClr>
                                      </a:solidFill>
                                      <a:latin typeface="Cambria Math" panose="02040503050406030204" pitchFamily="18" charset="0"/>
                                    </a:rPr>
                                    <m:t>𝒇</m:t>
                                  </m:r>
                                </m:sub>
                              </m:sSub>
                            </m:e>
                          </m:d>
                        </m:num>
                        <m:den>
                          <m:d>
                            <m:dPr>
                              <m:ctrlPr>
                                <a:rPr lang="ja-JP" altLang="ja-JP" i="1">
                                  <a:solidFill>
                                    <a:schemeClr val="tx1">
                                      <a:lumMod val="75000"/>
                                      <a:lumOff val="25000"/>
                                    </a:schemeClr>
                                  </a:solidFill>
                                  <a:latin typeface="Cambria Math" panose="02040503050406030204" pitchFamily="18" charset="0"/>
                                </a:rPr>
                              </m:ctrlPr>
                            </m:dPr>
                            <m:e>
                              <m:r>
                                <a:rPr lang="en-US" altLang="ja-JP" i="1">
                                  <a:solidFill>
                                    <a:schemeClr val="tx1">
                                      <a:lumMod val="75000"/>
                                      <a:lumOff val="25000"/>
                                    </a:schemeClr>
                                  </a:solidFill>
                                  <a:latin typeface="Cambria Math" panose="02040503050406030204" pitchFamily="18" charset="0"/>
                                </a:rPr>
                                <m:t>1−</m:t>
                              </m:r>
                              <m:r>
                                <a:rPr lang="en-US" altLang="ja-JP" i="1">
                                  <a:solidFill>
                                    <a:schemeClr val="tx1">
                                      <a:lumMod val="75000"/>
                                      <a:lumOff val="25000"/>
                                    </a:schemeClr>
                                  </a:solidFill>
                                  <a:latin typeface="Cambria Math" panose="02040503050406030204" pitchFamily="18" charset="0"/>
                                </a:rPr>
                                <m:t>𝜀</m:t>
                              </m:r>
                            </m:e>
                          </m:d>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oMath>
                  </m:oMathPara>
                </a14:m>
                <a:endParaRPr lang="en-US" altLang="ja-JP" dirty="0">
                  <a:solidFill>
                    <a:schemeClr val="tx1">
                      <a:lumMod val="75000"/>
                      <a:lumOff val="25000"/>
                    </a:schemeClr>
                  </a:solidFill>
                  <a:latin typeface="Arial" panose="020B0604020202020204" pitchFamily="34" charset="0"/>
                  <a:ea typeface="ヒラギノ丸ゴ Pro W4" panose="020F0400000000000000" pitchFamily="34" charset="-128"/>
                  <a:cs typeface="Arial" panose="020B0604020202020204" pitchFamily="34" charset="0"/>
                </a:endParaRPr>
              </a:p>
            </p:txBody>
          </p:sp>
        </mc:Choice>
        <mc:Fallback xmlns="">
          <p:sp>
            <p:nvSpPr>
              <p:cNvPr id="31" name="テキスト ボックス 30">
                <a:extLst>
                  <a:ext uri="{FF2B5EF4-FFF2-40B4-BE49-F238E27FC236}">
                    <a16:creationId xmlns:a16="http://schemas.microsoft.com/office/drawing/2014/main" id="{A8CE8971-E44D-4DE1-98D0-ED02CC8CCA81}"/>
                  </a:ext>
                </a:extLst>
              </p:cNvPr>
              <p:cNvSpPr txBox="1">
                <a:spLocks noRot="1" noChangeAspect="1" noMove="1" noResize="1" noEditPoints="1" noAdjustHandles="1" noChangeArrowheads="1" noChangeShapeType="1" noTextEdit="1"/>
              </p:cNvSpPr>
              <p:nvPr/>
            </p:nvSpPr>
            <p:spPr>
              <a:xfrm>
                <a:off x="622939" y="3153034"/>
                <a:ext cx="3181645" cy="752642"/>
              </a:xfrm>
              <a:prstGeom prst="rect">
                <a:avLst/>
              </a:prstGeom>
              <a:blipFill>
                <a:blip r:embed="rId7"/>
                <a:stretch>
                  <a:fillRect/>
                </a:stretch>
              </a:blipFill>
              <a:ln>
                <a:solidFill>
                  <a:srgbClr val="FF7171"/>
                </a:solidFill>
              </a:ln>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xmlns="" id="{71C3027F-4914-4F48-A93C-94DB5155A9D2}"/>
              </a:ext>
            </a:extLst>
          </p:cNvPr>
          <p:cNvCxnSpPr>
            <a:cxnSpLocks/>
            <a:stCxn id="31" idx="3"/>
          </p:cNvCxnSpPr>
          <p:nvPr/>
        </p:nvCxnSpPr>
        <p:spPr>
          <a:xfrm flipV="1">
            <a:off x="3804584" y="3079638"/>
            <a:ext cx="2699519" cy="449717"/>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xmlns="" id="{FD65F9C0-5316-4EA6-8555-0A5B1D598D51}"/>
              </a:ext>
            </a:extLst>
          </p:cNvPr>
          <p:cNvCxnSpPr>
            <a:cxnSpLocks/>
            <a:stCxn id="31" idx="3"/>
          </p:cNvCxnSpPr>
          <p:nvPr/>
        </p:nvCxnSpPr>
        <p:spPr>
          <a:xfrm>
            <a:off x="3804584" y="3529355"/>
            <a:ext cx="3273549" cy="1675389"/>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xmlns="" id="{EDDF51A8-9015-4635-8A61-A8D4FEE02753}"/>
              </a:ext>
            </a:extLst>
          </p:cNvPr>
          <p:cNvSpPr txBox="1"/>
          <p:nvPr/>
        </p:nvSpPr>
        <p:spPr>
          <a:xfrm>
            <a:off x="630561" y="3979072"/>
            <a:ext cx="3166402" cy="369332"/>
          </a:xfrm>
          <a:prstGeom prst="rect">
            <a:avLst/>
          </a:prstGeom>
          <a:noFill/>
        </p:spPr>
        <p:txBody>
          <a:bodyPr wrap="square" rtlCol="0">
            <a:spAutoFit/>
          </a:bodyPr>
          <a:lstStyle/>
          <a:p>
            <a:pPr algn="ct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Exchange of momentum</a:t>
            </a:r>
          </a:p>
        </p:txBody>
      </p:sp>
      <p:sp>
        <p:nvSpPr>
          <p:cNvPr id="23" name="テキスト ボックス 22">
            <a:extLst>
              <a:ext uri="{FF2B5EF4-FFF2-40B4-BE49-F238E27FC236}">
                <a16:creationId xmlns:a16="http://schemas.microsoft.com/office/drawing/2014/main" xmlns="" id="{5C0F5A5F-CBD6-492D-A415-F108A373F486}"/>
              </a:ext>
            </a:extLst>
          </p:cNvPr>
          <p:cNvSpPr txBox="1"/>
          <p:nvPr/>
        </p:nvSpPr>
        <p:spPr>
          <a:xfrm>
            <a:off x="269787" y="5661871"/>
            <a:ext cx="4328452" cy="553998"/>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[2] P.A. Cundall and O.D.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Strack</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Geotechnique</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(1979)</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[3] T.B. Anderson and R. Jackson, Ind. Eng. Chem.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Fundam</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(1967)</a:t>
            </a:r>
          </a:p>
        </p:txBody>
      </p:sp>
      <p:sp>
        <p:nvSpPr>
          <p:cNvPr id="22" name="テキスト ボックス 21">
            <a:extLst>
              <a:ext uri="{FF2B5EF4-FFF2-40B4-BE49-F238E27FC236}">
                <a16:creationId xmlns:a16="http://schemas.microsoft.com/office/drawing/2014/main" xmlns="" id="{B670DCC2-3F9B-40A6-AFCE-CA341873AEBF}"/>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24" name="テキスト ボックス 23">
            <a:extLst>
              <a:ext uri="{FF2B5EF4-FFF2-40B4-BE49-F238E27FC236}">
                <a16:creationId xmlns:a16="http://schemas.microsoft.com/office/drawing/2014/main" xmlns="" id="{69AC5084-5EE4-4A75-8899-CBBBB2EB797C}"/>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27" name="正方形/長方形 26">
            <a:extLst>
              <a:ext uri="{FF2B5EF4-FFF2-40B4-BE49-F238E27FC236}">
                <a16:creationId xmlns:a16="http://schemas.microsoft.com/office/drawing/2014/main" xmlns="" id="{D0CEFC8E-2344-427F-B7D7-36498A2AB78B}"/>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504446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kumimoji="1" lang="en-US" altLang="ja-JP" dirty="0"/>
              <a:t> Numerical Method</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xmlns="" id="{E7DA0896-9E3B-4A12-9CB3-400E4B7A0CFB}"/>
                  </a:ext>
                </a:extLst>
              </p:cNvPr>
              <p:cNvSpPr txBox="1"/>
              <p:nvPr/>
            </p:nvSpPr>
            <p:spPr>
              <a:xfrm>
                <a:off x="575386" y="263444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 name="テキスト ボックス 4">
                <a:extLst>
                  <a:ext uri="{FF2B5EF4-FFF2-40B4-BE49-F238E27FC236}">
                    <a16:creationId xmlns:a16="http://schemas.microsoft.com/office/drawing/2014/main" id="{E7DA0896-9E3B-4A12-9CB3-400E4B7A0CFB}"/>
                  </a:ext>
                </a:extLst>
              </p:cNvPr>
              <p:cNvSpPr txBox="1">
                <a:spLocks noRot="1" noChangeAspect="1" noMove="1" noResize="1" noEditPoints="1" noAdjustHandles="1" noChangeArrowheads="1" noChangeShapeType="1" noTextEdit="1"/>
              </p:cNvSpPr>
              <p:nvPr/>
            </p:nvSpPr>
            <p:spPr>
              <a:xfrm>
                <a:off x="575386" y="2634445"/>
                <a:ext cx="1427122" cy="207749"/>
              </a:xfrm>
              <a:prstGeom prst="rect">
                <a:avLst/>
              </a:prstGeom>
              <a:blipFill>
                <a:blip r:embed="rId4"/>
                <a:stretch>
                  <a:fillRect l="-3419" b="-32353"/>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xmlns="" id="{8DE02DA8-B91B-4661-9CC7-DB26031523A0}"/>
              </a:ext>
            </a:extLst>
          </p:cNvPr>
          <p:cNvSpPr txBox="1"/>
          <p:nvPr/>
        </p:nvSpPr>
        <p:spPr>
          <a:xfrm>
            <a:off x="675590" y="2201239"/>
            <a:ext cx="3627086"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SDF</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xmlns="" id="{AC2BC780-1C5D-44DD-9C60-D2AAE8765D71}"/>
              </a:ext>
            </a:extLst>
          </p:cNvPr>
          <p:cNvSpPr txBox="1"/>
          <p:nvPr/>
        </p:nvSpPr>
        <p:spPr>
          <a:xfrm>
            <a:off x="675590" y="3882740"/>
            <a:ext cx="360860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IBM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0" name="大かっこ 19">
            <a:extLst>
              <a:ext uri="{FF2B5EF4-FFF2-40B4-BE49-F238E27FC236}">
                <a16:creationId xmlns:a16="http://schemas.microsoft.com/office/drawing/2014/main" xmlns="" id="{914376E5-52F7-4804-B04F-EE1EB2407943}"/>
              </a:ext>
            </a:extLst>
          </p:cNvPr>
          <p:cNvSpPr/>
          <p:nvPr/>
        </p:nvSpPr>
        <p:spPr>
          <a:xfrm>
            <a:off x="429778" y="241938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21" name="大かっこ 20">
            <a:extLst>
              <a:ext uri="{FF2B5EF4-FFF2-40B4-BE49-F238E27FC236}">
                <a16:creationId xmlns:a16="http://schemas.microsoft.com/office/drawing/2014/main" xmlns="" id="{CB1BC865-1C6A-45EB-8D8A-81CAE93C6488}"/>
              </a:ext>
            </a:extLst>
          </p:cNvPr>
          <p:cNvSpPr/>
          <p:nvPr/>
        </p:nvSpPr>
        <p:spPr>
          <a:xfrm>
            <a:off x="439616" y="408795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xmlns="" id="{4CD0ACF7-F318-4FF4-A5BE-D4057663952F}"/>
                  </a:ext>
                </a:extLst>
              </p:cNvPr>
              <p:cNvSpPr txBox="1"/>
              <p:nvPr/>
            </p:nvSpPr>
            <p:spPr>
              <a:xfrm>
                <a:off x="629275" y="430378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7" name="テキスト ボックス 6">
                <a:extLst>
                  <a:ext uri="{FF2B5EF4-FFF2-40B4-BE49-F238E27FC236}">
                    <a16:creationId xmlns:a16="http://schemas.microsoft.com/office/drawing/2014/main" id="{4CD0ACF7-F318-4FF4-A5BE-D4057663952F}"/>
                  </a:ext>
                </a:extLst>
              </p:cNvPr>
              <p:cNvSpPr txBox="1">
                <a:spLocks noRot="1" noChangeAspect="1" noMove="1" noResize="1" noEditPoints="1" noAdjustHandles="1" noChangeArrowheads="1" noChangeShapeType="1" noTextEdit="1"/>
              </p:cNvSpPr>
              <p:nvPr/>
            </p:nvSpPr>
            <p:spPr>
              <a:xfrm>
                <a:off x="629275" y="4303782"/>
                <a:ext cx="1646605" cy="227370"/>
              </a:xfrm>
              <a:prstGeom prst="rect">
                <a:avLst/>
              </a:prstGeom>
              <a:blipFill>
                <a:blip r:embed="rId5"/>
                <a:stretch>
                  <a:fillRect l="-1111"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xmlns="" id="{EA02E9D3-F49B-4345-A5FC-C9D06D95FA6F}"/>
                  </a:ext>
                </a:extLst>
              </p:cNvPr>
              <p:cNvSpPr txBox="1"/>
              <p:nvPr/>
            </p:nvSpPr>
            <p:spPr>
              <a:xfrm>
                <a:off x="416338" y="2886876"/>
                <a:ext cx="2032986"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smtClean="0">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en-US" altLang="ja-JP" sz="1350" b="0" i="1" smtClean="0">
                                  <a:latin typeface="Cambria Math" panose="02040503050406030204" pitchFamily="18" charset="0"/>
                                </a:rPr>
                                <m:t>𝑖𝑛</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en-US" altLang="ja-JP" sz="1350" b="0" i="1" smtClean="0">
                                  <a:latin typeface="Cambria Math" panose="02040503050406030204" pitchFamily="18" charset="0"/>
                                </a:rPr>
                                <m:t>(</m:t>
                              </m:r>
                              <m:r>
                                <a:rPr lang="en-US" altLang="ja-JP" sz="1350" b="0" i="1" smtClean="0">
                                  <a:latin typeface="Cambria Math" panose="02040503050406030204" pitchFamily="18" charset="0"/>
                                </a:rPr>
                                <m:t>𝑜𝑢𝑡</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28" name="テキスト ボックス 27">
                <a:extLst>
                  <a:ext uri="{FF2B5EF4-FFF2-40B4-BE49-F238E27FC236}">
                    <a16:creationId xmlns:a16="http://schemas.microsoft.com/office/drawing/2014/main" id="{EA02E9D3-F49B-4345-A5FC-C9D06D95FA6F}"/>
                  </a:ext>
                </a:extLst>
              </p:cNvPr>
              <p:cNvSpPr txBox="1">
                <a:spLocks noRot="1" noChangeAspect="1" noMove="1" noResize="1" noEditPoints="1" noAdjustHandles="1" noChangeArrowheads="1" noChangeShapeType="1" noTextEdit="1"/>
              </p:cNvSpPr>
              <p:nvPr/>
            </p:nvSpPr>
            <p:spPr>
              <a:xfrm>
                <a:off x="416338" y="2886876"/>
                <a:ext cx="2032986" cy="463460"/>
              </a:xfrm>
              <a:prstGeom prst="rect">
                <a:avLst/>
              </a:prstGeom>
              <a:blipFill>
                <a:blip r:embed="rId6"/>
                <a:stretch>
                  <a:fillRect l="-6287" t="-225000" b="-3210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xmlns="" id="{7D78A4A3-A9CB-40DB-89B8-0C2D6E00076F}"/>
                  </a:ext>
                </a:extLst>
              </p:cNvPr>
              <p:cNvSpPr txBox="1"/>
              <p:nvPr/>
            </p:nvSpPr>
            <p:spPr>
              <a:xfrm>
                <a:off x="657111" y="5101178"/>
                <a:ext cx="2586093"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0" i="1" smtClean="0">
                          <a:latin typeface="Cambria Math" panose="02040503050406030204" pitchFamily="18" charset="0"/>
                        </a:rPr>
                        <m:t>𝛼</m:t>
                      </m:r>
                      <m:r>
                        <a:rPr lang="en-US" altLang="ja-JP" sz="1350" b="0" i="1">
                          <a:latin typeface="Cambria Math" panose="02040503050406030204" pitchFamily="18" charset="0"/>
                        </a:rPr>
                        <m:t> :</m:t>
                      </m:r>
                      <m:r>
                        <m:rPr>
                          <m:sty m:val="p"/>
                        </m:rPr>
                        <a:rPr lang="en-US" altLang="ja-JP" sz="1350" b="0" i="0" smtClean="0">
                          <a:latin typeface="Cambria Math" panose="02040503050406030204" pitchFamily="18" charset="0"/>
                        </a:rPr>
                        <m:t>ratio</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of</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walls</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in</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a</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staggard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grid</m:t>
                      </m:r>
                    </m:oMath>
                  </m:oMathPara>
                </a14:m>
                <a:endParaRPr lang="en-US" altLang="ja-JP" sz="1350" i="1" dirty="0">
                  <a:latin typeface="Cambria Math" panose="02040503050406030204" pitchFamily="18" charset="0"/>
                </a:endParaRPr>
              </a:p>
            </p:txBody>
          </p:sp>
        </mc:Choice>
        <mc:Fallback xmlns="">
          <p:sp>
            <p:nvSpPr>
              <p:cNvPr id="29" name="テキスト ボックス 28">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101178"/>
                <a:ext cx="2586093" cy="207749"/>
              </a:xfrm>
              <a:prstGeom prst="rect">
                <a:avLst/>
              </a:prstGeom>
              <a:blipFill>
                <a:blip r:embed="rId7"/>
                <a:stretch>
                  <a:fillRect l="-472" r="-2123" b="-35294"/>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xmlns="" id="{31E54D92-77B4-40E4-9E61-F685CE87AC37}"/>
              </a:ext>
            </a:extLst>
          </p:cNvPr>
          <p:cNvSpPr txBox="1"/>
          <p:nvPr/>
        </p:nvSpPr>
        <p:spPr>
          <a:xfrm>
            <a:off x="439616" y="5853587"/>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Peskin,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02710D9-4D3F-4BB5-B07C-05625047915E}"/>
                  </a:ext>
                </a:extLst>
              </p:cNvPr>
              <p:cNvSpPr txBox="1"/>
              <p:nvPr/>
            </p:nvSpPr>
            <p:spPr>
              <a:xfrm>
                <a:off x="2295371" y="418008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36" name="テキスト ボックス 35">
                <a:extLst>
                  <a:ext uri="{FF2B5EF4-FFF2-40B4-BE49-F238E27FC236}">
                    <a16:creationId xmlns:a16="http://schemas.microsoft.com/office/drawing/2014/main" id="{302710D9-4D3F-4BB5-B07C-05625047915E}"/>
                  </a:ext>
                </a:extLst>
              </p:cNvPr>
              <p:cNvSpPr txBox="1">
                <a:spLocks noRot="1" noChangeAspect="1" noMove="1" noResize="1" noEditPoints="1" noAdjustHandles="1" noChangeArrowheads="1" noChangeShapeType="1" noTextEdit="1"/>
              </p:cNvSpPr>
              <p:nvPr/>
            </p:nvSpPr>
            <p:spPr>
              <a:xfrm>
                <a:off x="2295371" y="4180080"/>
                <a:ext cx="1970347" cy="436466"/>
              </a:xfrm>
              <a:prstGeom prst="rect">
                <a:avLst/>
              </a:prstGeom>
              <a:blipFill>
                <a:blip r:embed="rId8"/>
                <a:stretch>
                  <a:fillRect/>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xmlns="" id="{D7BEF77C-61E3-9048-AF7A-BE7CBAF1BAAE}"/>
              </a:ext>
            </a:extLst>
          </p:cNvPr>
          <p:cNvSpPr txBox="1"/>
          <p:nvPr/>
        </p:nvSpPr>
        <p:spPr>
          <a:xfrm>
            <a:off x="2214849" y="32635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24" name="テキスト ボックス 23">
            <a:extLst>
              <a:ext uri="{FF2B5EF4-FFF2-40B4-BE49-F238E27FC236}">
                <a16:creationId xmlns:a16="http://schemas.microsoft.com/office/drawing/2014/main" xmlns="" id="{D0E8C28A-4F84-4A3F-9D91-E5761D521061}"/>
              </a:ext>
            </a:extLst>
          </p:cNvPr>
          <p:cNvSpPr txBox="1"/>
          <p:nvPr/>
        </p:nvSpPr>
        <p:spPr>
          <a:xfrm>
            <a:off x="5317225" y="5506891"/>
            <a:ext cx="3331586" cy="276999"/>
          </a:xfrm>
          <a:prstGeom prst="rect">
            <a:avLst/>
          </a:prstGeom>
          <a:noFill/>
        </p:spPr>
        <p:txBody>
          <a:bodyPr wrap="square" rtlCol="0">
            <a:spAutoFit/>
          </a:bodyPr>
          <a:lstStyle/>
          <a:p>
            <a:pPr algn="ctr"/>
            <a:r>
              <a:rPr lang="en-US" altLang="ja-JP" sz="1200" dirty="0">
                <a:latin typeface="Arial" panose="020B0604020202020204" pitchFamily="34" charset="0"/>
                <a:cs typeface="Arial" panose="020B0604020202020204" pitchFamily="34" charset="0"/>
              </a:rPr>
              <a:t>Signed Distance</a:t>
            </a:r>
            <a:r>
              <a:rPr lang="ja-JP" altLang="en-US" sz="1200" dirty="0">
                <a:latin typeface="Arial" panose="020B0604020202020204" pitchFamily="34" charset="0"/>
                <a:cs typeface="Arial" panose="020B0604020202020204" pitchFamily="34" charset="0"/>
              </a:rPr>
              <a:t> </a:t>
            </a:r>
            <a:r>
              <a:rPr lang="en-US" altLang="ja-JP" sz="1200" dirty="0">
                <a:latin typeface="Arial" panose="020B0604020202020204" pitchFamily="34" charset="0"/>
                <a:cs typeface="Arial" panose="020B0604020202020204" pitchFamily="34" charset="0"/>
              </a:rPr>
              <a:t>is changing with wall moving</a:t>
            </a: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xmlns="" id="{7D78A4A3-A9CB-40DB-89B8-0C2D6E00076F}"/>
                  </a:ext>
                </a:extLst>
              </p:cNvPr>
              <p:cNvSpPr txBox="1"/>
              <p:nvPr/>
            </p:nvSpPr>
            <p:spPr>
              <a:xfrm>
                <a:off x="657111" y="5372763"/>
                <a:ext cx="2670539"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wall</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fluid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oMath>
                  </m:oMathPara>
                </a14:m>
                <a:endParaRPr lang="ja-JP" altLang="en-US" sz="1350" dirty="0"/>
              </a:p>
            </p:txBody>
          </p:sp>
        </mc:Choice>
        <mc:Fallback xmlns="">
          <p:sp>
            <p:nvSpPr>
              <p:cNvPr id="25" name="テキスト ボックス 24">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372763"/>
                <a:ext cx="2670539" cy="227370"/>
              </a:xfrm>
              <a:prstGeom prst="rect">
                <a:avLst/>
              </a:prstGeom>
              <a:blipFill>
                <a:blip r:embed="rId9"/>
                <a:stretch>
                  <a:fillRect l="-685" r="-1826"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xmlns="" id="{D530DC2B-19A5-4B43-A352-B761977BA811}"/>
                  </a:ext>
                </a:extLst>
              </p:cNvPr>
              <p:cNvSpPr/>
              <p:nvPr/>
            </p:nvSpPr>
            <p:spPr>
              <a:xfrm>
                <a:off x="576088" y="461532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26" name="正方形/長方形 25">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576088" y="4615326"/>
                <a:ext cx="4115553" cy="572721"/>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xmlns="" id="{D1F80EA0-9B51-498A-B89F-7CA9DCEBCCE0}"/>
                  </a:ext>
                </a:extLst>
              </p:cNvPr>
              <p:cNvSpPr txBox="1"/>
              <p:nvPr/>
            </p:nvSpPr>
            <p:spPr>
              <a:xfrm>
                <a:off x="2594932" y="271856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3" name="テキスト ボックス 22">
                <a:extLst>
                  <a:ext uri="{FF2B5EF4-FFF2-40B4-BE49-F238E27FC236}">
                    <a16:creationId xmlns:a16="http://schemas.microsoft.com/office/drawing/2014/main" id="{D1F80EA0-9B51-498A-B89F-7CA9DCEBCCE0}"/>
                  </a:ext>
                </a:extLst>
              </p:cNvPr>
              <p:cNvSpPr txBox="1">
                <a:spLocks noRot="1" noChangeAspect="1" noMove="1" noResize="1" noEditPoints="1" noAdjustHandles="1" noChangeArrowheads="1" noChangeShapeType="1" noTextEdit="1"/>
              </p:cNvSpPr>
              <p:nvPr/>
            </p:nvSpPr>
            <p:spPr>
              <a:xfrm>
                <a:off x="2594932" y="2718560"/>
                <a:ext cx="1050672" cy="438133"/>
              </a:xfrm>
              <a:prstGeom prst="rect">
                <a:avLst/>
              </a:prstGeom>
              <a:blipFill>
                <a:blip r:embed="rId11"/>
                <a:stretch>
                  <a:fillRect l="-2907" t="-1389" r="-6395" b="-16667"/>
                </a:stretch>
              </a:blipFill>
            </p:spPr>
            <p:txBody>
              <a:bodyPr/>
              <a:lstStyle/>
              <a:p>
                <a:r>
                  <a:rPr lang="ja-JP" altLang="en-US">
                    <a:noFill/>
                  </a:rPr>
                  <a:t> </a:t>
                </a:r>
              </a:p>
            </p:txBody>
          </p:sp>
        </mc:Fallback>
      </mc:AlternateContent>
      <p:pic>
        <p:nvPicPr>
          <p:cNvPr id="3" name="a">
            <a:hlinkClick r:id="" action="ppaction://media"/>
            <a:extLst>
              <a:ext uri="{FF2B5EF4-FFF2-40B4-BE49-F238E27FC236}">
                <a16:creationId xmlns:a16="http://schemas.microsoft.com/office/drawing/2014/main" xmlns=""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23141" y="2205816"/>
            <a:ext cx="2719754" cy="3301075"/>
          </a:xfrm>
          <a:prstGeom prst="rect">
            <a:avLst/>
          </a:prstGeom>
        </p:spPr>
      </p:pic>
      <p:sp>
        <p:nvSpPr>
          <p:cNvPr id="27" name="テキスト ボックス 26">
            <a:extLst>
              <a:ext uri="{FF2B5EF4-FFF2-40B4-BE49-F238E27FC236}">
                <a16:creationId xmlns:a16="http://schemas.microsoft.com/office/drawing/2014/main" xmlns="" id="{15C486FB-65A4-4CCC-AB60-26BDF1D7C275}"/>
              </a:ext>
            </a:extLst>
          </p:cNvPr>
          <p:cNvSpPr txBox="1"/>
          <p:nvPr/>
        </p:nvSpPr>
        <p:spPr>
          <a:xfrm>
            <a:off x="134871" y="114622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30" name="テキスト ボックス 29">
            <a:extLst>
              <a:ext uri="{FF2B5EF4-FFF2-40B4-BE49-F238E27FC236}">
                <a16:creationId xmlns:a16="http://schemas.microsoft.com/office/drawing/2014/main" xmlns="" id="{4CC1ED15-85E9-4DCD-B9C2-C88F39E33F49}"/>
              </a:ext>
            </a:extLst>
          </p:cNvPr>
          <p:cNvSpPr txBox="1"/>
          <p:nvPr/>
        </p:nvSpPr>
        <p:spPr>
          <a:xfrm>
            <a:off x="385003" y="1473013"/>
            <a:ext cx="8238653"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1" name="正方形/長方形 30">
            <a:extLst>
              <a:ext uri="{FF2B5EF4-FFF2-40B4-BE49-F238E27FC236}">
                <a16:creationId xmlns:a16="http://schemas.microsoft.com/office/drawing/2014/main" xmlns="" id="{3E01AA00-40EE-414C-B25D-5EDA1DCCDD13}"/>
              </a:ext>
            </a:extLst>
          </p:cNvPr>
          <p:cNvSpPr/>
          <p:nvPr/>
        </p:nvSpPr>
        <p:spPr>
          <a:xfrm>
            <a:off x="305235" y="1525834"/>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49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smtClean="0"/>
              <a:t>解析手法</a:t>
            </a:r>
            <a:endParaRPr kumimoji="1" lang="ja-JP" altLang="en-US" dirty="0"/>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テキスト ボックス 22">
            <a:extLst>
              <a:ext uri="{FF2B5EF4-FFF2-40B4-BE49-F238E27FC236}">
                <a16:creationId xmlns:a16="http://schemas.microsoft.com/office/drawing/2014/main" xmlns="" id="{5C0F5A5F-CBD6-492D-A415-F108A373F486}"/>
              </a:ext>
            </a:extLst>
          </p:cNvPr>
          <p:cNvSpPr txBox="1"/>
          <p:nvPr/>
        </p:nvSpPr>
        <p:spPr>
          <a:xfrm>
            <a:off x="180234" y="5849337"/>
            <a:ext cx="3099690"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[2] Y.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and M. Sakai, Chem. Eng. J. (2013).</a:t>
            </a:r>
          </a:p>
        </p:txBody>
      </p:sp>
      <p:sp>
        <p:nvSpPr>
          <p:cNvPr id="38" name="テキスト ボックス 37">
            <a:extLst>
              <a:ext uri="{FF2B5EF4-FFF2-40B4-BE49-F238E27FC236}">
                <a16:creationId xmlns:a16="http://schemas.microsoft.com/office/drawing/2014/main" xmlns="" id="{A8B3454E-C9D9-0B42-8B90-B991DFFA47B4}"/>
              </a:ext>
            </a:extLst>
          </p:cNvPr>
          <p:cNvSpPr txBox="1"/>
          <p:nvPr/>
        </p:nvSpPr>
        <p:spPr>
          <a:xfrm>
            <a:off x="236471" y="216948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40" name="テキスト ボックス 39">
            <a:extLst>
              <a:ext uri="{FF2B5EF4-FFF2-40B4-BE49-F238E27FC236}">
                <a16:creationId xmlns:a16="http://schemas.microsoft.com/office/drawing/2014/main" xmlns="" id="{646341F0-915A-0B49-A1AB-9E168C0FE229}"/>
              </a:ext>
            </a:extLst>
          </p:cNvPr>
          <p:cNvSpPr txBox="1"/>
          <p:nvPr/>
        </p:nvSpPr>
        <p:spPr>
          <a:xfrm>
            <a:off x="486603" y="2549671"/>
            <a:ext cx="8446500" cy="71558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Only with simple algorithms, this combination enable  to calculate interaction with wall in arbitrary shape.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xmlns="" id="{46B7AD3A-CBA1-A546-8D00-8E0062EE17A8}"/>
              </a:ext>
            </a:extLst>
          </p:cNvPr>
          <p:cNvSpPr/>
          <p:nvPr/>
        </p:nvSpPr>
        <p:spPr>
          <a:xfrm>
            <a:off x="406835" y="2602492"/>
            <a:ext cx="27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a16="http://schemas.microsoft.com/office/drawing/2014/main" xmlns="" id="{A8B3454E-C9D9-0B42-8B90-B991DFFA47B4}"/>
              </a:ext>
            </a:extLst>
          </p:cNvPr>
          <p:cNvSpPr txBox="1"/>
          <p:nvPr/>
        </p:nvSpPr>
        <p:spPr>
          <a:xfrm>
            <a:off x="690867" y="3450245"/>
            <a:ext cx="3946636"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 : SDF (Signed Distance Function)</a:t>
            </a:r>
          </a:p>
        </p:txBody>
      </p:sp>
      <p:sp>
        <p:nvSpPr>
          <p:cNvPr id="31" name="テキスト ボックス 30">
            <a:extLst>
              <a:ext uri="{FF2B5EF4-FFF2-40B4-BE49-F238E27FC236}">
                <a16:creationId xmlns:a16="http://schemas.microsoft.com/office/drawing/2014/main" xmlns="" id="{A8B3454E-C9D9-0B42-8B90-B991DFFA47B4}"/>
              </a:ext>
            </a:extLst>
          </p:cNvPr>
          <p:cNvSpPr txBox="1"/>
          <p:nvPr/>
        </p:nvSpPr>
        <p:spPr>
          <a:xfrm>
            <a:off x="620926" y="4574314"/>
            <a:ext cx="3929550"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Phase : IBM (Immersed Boundary Method)</a:t>
            </a:r>
          </a:p>
        </p:txBody>
      </p:sp>
      <p:sp>
        <p:nvSpPr>
          <p:cNvPr id="22" name="テキスト ボックス 21">
            <a:extLst>
              <a:ext uri="{FF2B5EF4-FFF2-40B4-BE49-F238E27FC236}">
                <a16:creationId xmlns:a16="http://schemas.microsoft.com/office/drawing/2014/main" xmlns="" id="{D0E8C28A-4F84-4A3F-9D91-E5761D521061}"/>
              </a:ext>
            </a:extLst>
          </p:cNvPr>
          <p:cNvSpPr txBox="1"/>
          <p:nvPr/>
        </p:nvSpPr>
        <p:spPr>
          <a:xfrm>
            <a:off x="5318719" y="5705346"/>
            <a:ext cx="1637178"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SDF Field</a:t>
            </a:r>
          </a:p>
        </p:txBody>
      </p:sp>
      <p:sp>
        <p:nvSpPr>
          <p:cNvPr id="25" name="テキスト ボックス 24">
            <a:extLst>
              <a:ext uri="{FF2B5EF4-FFF2-40B4-BE49-F238E27FC236}">
                <a16:creationId xmlns:a16="http://schemas.microsoft.com/office/drawing/2014/main" xmlns="" id="{5C0F5A5F-CBD6-492D-A415-F108A373F486}"/>
              </a:ext>
            </a:extLst>
          </p:cNvPr>
          <p:cNvSpPr txBox="1"/>
          <p:nvPr/>
        </p:nvSpPr>
        <p:spPr>
          <a:xfrm>
            <a:off x="3279924" y="5832818"/>
            <a:ext cx="2583389"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[3] C.S. Peskin, J.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Comput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Phys.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4] Y. Mori et al., Powder Tec. (2019).</a:t>
            </a:r>
          </a:p>
        </p:txBody>
      </p:sp>
      <p:pic>
        <p:nvPicPr>
          <p:cNvPr id="3" name="図 2">
            <a:extLst>
              <a:ext uri="{FF2B5EF4-FFF2-40B4-BE49-F238E27FC236}">
                <a16:creationId xmlns:a16="http://schemas.microsoft.com/office/drawing/2014/main" xmlns="" id="{1301E244-BCBA-4D69-8FDF-9EDFFB161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719" y="3355076"/>
            <a:ext cx="1796146" cy="2338379"/>
          </a:xfrm>
          <a:prstGeom prst="rect">
            <a:avLst/>
          </a:prstGeom>
          <a:ln w="19050">
            <a:solidFill>
              <a:schemeClr val="bg1">
                <a:lumMod val="50000"/>
              </a:schemeClr>
            </a:solidFill>
          </a:ln>
        </p:spPr>
      </p:pic>
      <p:pic>
        <p:nvPicPr>
          <p:cNvPr id="7" name="図 6">
            <a:extLst>
              <a:ext uri="{FF2B5EF4-FFF2-40B4-BE49-F238E27FC236}">
                <a16:creationId xmlns:a16="http://schemas.microsoft.com/office/drawing/2014/main" xmlns="" id="{F65AED47-6DC7-455E-A1D9-78D461B69F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5897" y="3355076"/>
            <a:ext cx="1796146" cy="2338378"/>
          </a:xfrm>
          <a:prstGeom prst="rect">
            <a:avLst/>
          </a:prstGeom>
          <a:ln w="19050">
            <a:solidFill>
              <a:schemeClr val="bg1">
                <a:lumMod val="50000"/>
              </a:schemeClr>
            </a:solidFill>
          </a:ln>
        </p:spPr>
      </p:pic>
      <p:cxnSp>
        <p:nvCxnSpPr>
          <p:cNvPr id="11" name="直線コネクタ 10">
            <a:extLst>
              <a:ext uri="{FF2B5EF4-FFF2-40B4-BE49-F238E27FC236}">
                <a16:creationId xmlns:a16="http://schemas.microsoft.com/office/drawing/2014/main" xmlns="" id="{4C6B20A7-9AC2-4800-80CA-DC145107403A}"/>
              </a:ext>
            </a:extLst>
          </p:cNvPr>
          <p:cNvCxnSpPr>
            <a:cxnSpLocks/>
            <a:endCxn id="13" idx="1"/>
          </p:cNvCxnSpPr>
          <p:nvPr/>
        </p:nvCxnSpPr>
        <p:spPr>
          <a:xfrm flipV="1">
            <a:off x="7880395" y="3900638"/>
            <a:ext cx="403941" cy="102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xmlns="" id="{4079F6D8-690D-4A42-A510-B675B5BDEADC}"/>
              </a:ext>
            </a:extLst>
          </p:cNvPr>
          <p:cNvCxnSpPr>
            <a:cxnSpLocks/>
            <a:endCxn id="34" idx="0"/>
          </p:cNvCxnSpPr>
          <p:nvPr/>
        </p:nvCxnSpPr>
        <p:spPr>
          <a:xfrm>
            <a:off x="8104818" y="4707422"/>
            <a:ext cx="444703" cy="395719"/>
          </a:xfrm>
          <a:prstGeom prst="line">
            <a:avLst/>
          </a:prstGeom>
          <a:ln>
            <a:solidFill>
              <a:srgbClr val="33289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xmlns="" id="{7D52783C-F404-4EFF-843E-0C1B4E8AE64D}"/>
              </a:ext>
            </a:extLst>
          </p:cNvPr>
          <p:cNvSpPr txBox="1"/>
          <p:nvPr/>
        </p:nvSpPr>
        <p:spPr>
          <a:xfrm>
            <a:off x="8284336" y="3669805"/>
            <a:ext cx="648767" cy="461665"/>
          </a:xfrm>
          <a:prstGeom prst="rect">
            <a:avLst/>
          </a:prstGeom>
          <a:noFill/>
        </p:spPr>
        <p:txBody>
          <a:bodyPr wrap="square" rtlCol="0">
            <a:spAutoFit/>
          </a:bodyPr>
          <a:lstStyle/>
          <a:p>
            <a:r>
              <a:rPr lang="en-US" altLang="ja-JP" sz="1200" dirty="0"/>
              <a:t>Gas Phase</a:t>
            </a:r>
            <a:endParaRPr kumimoji="1" lang="ja-JP" altLang="en-US" sz="1200" dirty="0"/>
          </a:p>
        </p:txBody>
      </p:sp>
      <p:sp>
        <p:nvSpPr>
          <p:cNvPr id="34" name="テキスト ボックス 33">
            <a:extLst>
              <a:ext uri="{FF2B5EF4-FFF2-40B4-BE49-F238E27FC236}">
                <a16:creationId xmlns:a16="http://schemas.microsoft.com/office/drawing/2014/main" xmlns="" id="{28749BF9-3D17-436D-A2F3-91234B320584}"/>
              </a:ext>
            </a:extLst>
          </p:cNvPr>
          <p:cNvSpPr txBox="1"/>
          <p:nvPr/>
        </p:nvSpPr>
        <p:spPr>
          <a:xfrm>
            <a:off x="8225137" y="5103141"/>
            <a:ext cx="648767" cy="461665"/>
          </a:xfrm>
          <a:prstGeom prst="rect">
            <a:avLst/>
          </a:prstGeom>
          <a:noFill/>
        </p:spPr>
        <p:txBody>
          <a:bodyPr wrap="square" rtlCol="0">
            <a:spAutoFit/>
          </a:bodyPr>
          <a:lstStyle/>
          <a:p>
            <a:r>
              <a:rPr lang="en-US" altLang="ja-JP" sz="1200" dirty="0"/>
              <a:t>Wall Region</a:t>
            </a:r>
            <a:endParaRPr kumimoji="1" lang="ja-JP" altLang="en-US" sz="1200" dirty="0"/>
          </a:p>
        </p:txBody>
      </p:sp>
      <p:sp>
        <p:nvSpPr>
          <p:cNvPr id="28" name="テキスト ボックス 27">
            <a:extLst>
              <a:ext uri="{FF2B5EF4-FFF2-40B4-BE49-F238E27FC236}">
                <a16:creationId xmlns:a16="http://schemas.microsoft.com/office/drawing/2014/main" xmlns="" id="{456F34E0-F625-4BCA-A39A-6ED5DB5B8E04}"/>
              </a:ext>
            </a:extLst>
          </p:cNvPr>
          <p:cNvSpPr txBox="1"/>
          <p:nvPr/>
        </p:nvSpPr>
        <p:spPr>
          <a:xfrm>
            <a:off x="6952146" y="5693454"/>
            <a:ext cx="1796145"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IBM Field</a:t>
            </a:r>
          </a:p>
        </p:txBody>
      </p:sp>
      <p:sp>
        <p:nvSpPr>
          <p:cNvPr id="29" name="大かっこ 28">
            <a:extLst>
              <a:ext uri="{FF2B5EF4-FFF2-40B4-BE49-F238E27FC236}">
                <a16:creationId xmlns:a16="http://schemas.microsoft.com/office/drawing/2014/main" xmlns="" id="{301E7F27-8035-4D4E-AE18-BDB449D661E6}"/>
              </a:ext>
            </a:extLst>
          </p:cNvPr>
          <p:cNvSpPr/>
          <p:nvPr/>
        </p:nvSpPr>
        <p:spPr>
          <a:xfrm>
            <a:off x="381425" y="47897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xmlns="" id="{2DA8E3FC-9722-B740-A9D9-ECD6CE91E307}"/>
                  </a:ext>
                </a:extLst>
              </p:cNvPr>
              <p:cNvSpPr txBox="1"/>
              <p:nvPr/>
            </p:nvSpPr>
            <p:spPr>
              <a:xfrm>
                <a:off x="564135" y="4953186"/>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rPr>
                        <m:t>𝐮</m:t>
                      </m:r>
                      <m:r>
                        <a:rPr lang="en-US" altLang="ja-JP" sz="1200" b="1" i="1">
                          <a:latin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𝟏</m:t>
                          </m:r>
                          <m:r>
                            <a:rPr lang="en-US" altLang="ja-JP" sz="1200" i="1">
                              <a:latin typeface="Cambria Math" panose="02040503050406030204" pitchFamily="18" charset="0"/>
                            </a:rPr>
                            <m:t>−</m:t>
                          </m:r>
                          <m:r>
                            <a:rPr lang="en-US" altLang="ja-JP" sz="1200" i="1">
                              <a:latin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𝒇</m:t>
                          </m:r>
                        </m:sub>
                      </m:sSub>
                      <m:r>
                        <a:rPr lang="en-US" altLang="ja-JP" sz="1200" b="1" i="1">
                          <a:latin typeface="Cambria Math" panose="02040503050406030204" pitchFamily="18" charset="0"/>
                        </a:rPr>
                        <m:t>+</m:t>
                      </m:r>
                      <m:r>
                        <a:rPr lang="en-US" altLang="ja-JP" sz="1200" i="1">
                          <a:latin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𝒘</m:t>
                          </m:r>
                        </m:sub>
                      </m:sSub>
                    </m:oMath>
                  </m:oMathPara>
                </a14:m>
                <a:endParaRPr lang="ja-JP" altLang="en-US" sz="1200" dirty="0"/>
              </a:p>
            </p:txBody>
          </p:sp>
        </mc:Choice>
        <mc:Fallback xmlns="">
          <p:sp>
            <p:nvSpPr>
              <p:cNvPr id="33" name="テキスト ボックス 32">
                <a:extLst>
                  <a:ext uri="{FF2B5EF4-FFF2-40B4-BE49-F238E27FC236}">
                    <a16:creationId xmlns:a16="http://schemas.microsoft.com/office/drawing/2014/main" id="{2DA8E3FC-9722-B740-A9D9-ECD6CE91E307}"/>
                  </a:ext>
                </a:extLst>
              </p:cNvPr>
              <p:cNvSpPr txBox="1">
                <a:spLocks noRot="1" noChangeAspect="1" noMove="1" noResize="1" noEditPoints="1" noAdjustHandles="1" noChangeArrowheads="1" noChangeShapeType="1" noTextEdit="1"/>
              </p:cNvSpPr>
              <p:nvPr/>
            </p:nvSpPr>
            <p:spPr>
              <a:xfrm>
                <a:off x="564135" y="4953186"/>
                <a:ext cx="1465401" cy="202235"/>
              </a:xfrm>
              <a:prstGeom prst="rect">
                <a:avLst/>
              </a:prstGeom>
              <a:blipFill>
                <a:blip r:embed="rId5"/>
                <a:stretch>
                  <a:fillRect b="-117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C488A67-E909-6045-A58B-75EEC95BFEB5}"/>
                  </a:ext>
                </a:extLst>
              </p:cNvPr>
              <p:cNvSpPr txBox="1"/>
              <p:nvPr/>
            </p:nvSpPr>
            <p:spPr>
              <a:xfrm>
                <a:off x="486603" y="5406551"/>
                <a:ext cx="205697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m:rPr>
                          <m:sty m:val="p"/>
                        </m:rPr>
                        <a:rPr lang="en-US" altLang="ja-JP" sz="1050" b="0" i="0" smtClean="0">
                          <a:latin typeface="Cambria Math" panose="02040503050406030204" pitchFamily="18" charset="0"/>
                        </a:rPr>
                        <m:t>ratio</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of</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walls</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in</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a</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staggered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grid</m:t>
                      </m:r>
                    </m:oMath>
                  </m:oMathPara>
                </a14:m>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id="{3C488A67-E909-6045-A58B-75EEC95BFEB5}"/>
                  </a:ext>
                </a:extLst>
              </p:cNvPr>
              <p:cNvSpPr txBox="1">
                <a:spLocks noRot="1" noChangeAspect="1" noMove="1" noResize="1" noEditPoints="1" noAdjustHandles="1" noChangeArrowheads="1" noChangeShapeType="1" noTextEdit="1"/>
              </p:cNvSpPr>
              <p:nvPr/>
            </p:nvSpPr>
            <p:spPr>
              <a:xfrm>
                <a:off x="486603" y="5406551"/>
                <a:ext cx="2056973" cy="161583"/>
              </a:xfrm>
              <a:prstGeom prst="rect">
                <a:avLst/>
              </a:prstGeom>
              <a:blipFill>
                <a:blip r:embed="rId6"/>
                <a:stretch>
                  <a:fillRect t="-7692" r="-1840" b="-4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xmlns="" id="{88EB40B3-8E90-4848-927F-682CE85256E5}"/>
                  </a:ext>
                </a:extLst>
              </p:cNvPr>
              <p:cNvSpPr txBox="1"/>
              <p:nvPr/>
            </p:nvSpPr>
            <p:spPr>
              <a:xfrm>
                <a:off x="2341504" y="4860243"/>
                <a:ext cx="141269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𝒔</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id="{88EB40B3-8E90-4848-927F-682CE85256E5}"/>
                  </a:ext>
                </a:extLst>
              </p:cNvPr>
              <p:cNvSpPr txBox="1">
                <a:spLocks noRot="1" noChangeAspect="1" noMove="1" noResize="1" noEditPoints="1" noAdjustHandles="1" noChangeArrowheads="1" noChangeShapeType="1" noTextEdit="1"/>
              </p:cNvSpPr>
              <p:nvPr/>
            </p:nvSpPr>
            <p:spPr>
              <a:xfrm>
                <a:off x="2341504" y="4860243"/>
                <a:ext cx="1412694" cy="388120"/>
              </a:xfrm>
              <a:prstGeom prst="rect">
                <a:avLst/>
              </a:prstGeom>
              <a:blipFill>
                <a:blip r:embed="rId7"/>
                <a:stretch>
                  <a:fillRect l="-1770"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xmlns="" id="{8D37FE31-90B8-E340-A5C3-FFAD4573B590}"/>
                  </a:ext>
                </a:extLst>
              </p:cNvPr>
              <p:cNvSpPr txBox="1"/>
              <p:nvPr/>
            </p:nvSpPr>
            <p:spPr>
              <a:xfrm>
                <a:off x="2545820" y="5395952"/>
                <a:ext cx="2068259" cy="176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wall</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r>
                        <a:rPr lang="en-US" altLang="ja-JP" sz="1050" b="1" i="1" smtClean="0">
                          <a:latin typeface="Cambria Math" panose="02040503050406030204" pitchFamily="18" charset="0"/>
                        </a:rPr>
                        <m:t>, </m:t>
                      </m:r>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fluid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oMath>
                  </m:oMathPara>
                </a14:m>
                <a:endParaRPr lang="ja-JP" altLang="en-US" sz="1050" dirty="0"/>
              </a:p>
            </p:txBody>
          </p:sp>
        </mc:Choice>
        <mc:Fallback xmlns="">
          <p:sp>
            <p:nvSpPr>
              <p:cNvPr id="39" name="テキスト ボックス 38">
                <a:extLst>
                  <a:ext uri="{FF2B5EF4-FFF2-40B4-BE49-F238E27FC236}">
                    <a16:creationId xmlns:a16="http://schemas.microsoft.com/office/drawing/2014/main" id="{8D37FE31-90B8-E340-A5C3-FFAD4573B590}"/>
                  </a:ext>
                </a:extLst>
              </p:cNvPr>
              <p:cNvSpPr txBox="1">
                <a:spLocks noRot="1" noChangeAspect="1" noMove="1" noResize="1" noEditPoints="1" noAdjustHandles="1" noChangeArrowheads="1" noChangeShapeType="1" noTextEdit="1"/>
              </p:cNvSpPr>
              <p:nvPr/>
            </p:nvSpPr>
            <p:spPr>
              <a:xfrm>
                <a:off x="2545820" y="5395952"/>
                <a:ext cx="2068259" cy="176843"/>
              </a:xfrm>
              <a:prstGeom prst="rect">
                <a:avLst/>
              </a:prstGeom>
              <a:blipFill>
                <a:blip r:embed="rId8"/>
                <a:stretch>
                  <a:fillRect t="-6667" r="-1829"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xmlns="" id="{B27B71B5-A37F-D742-A421-E305931F4128}"/>
                  </a:ext>
                </a:extLst>
              </p:cNvPr>
              <p:cNvSpPr txBox="1"/>
              <p:nvPr/>
            </p:nvSpPr>
            <p:spPr>
              <a:xfrm>
                <a:off x="700483" y="3928193"/>
                <a:ext cx="1579289"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a:latin typeface="Cambria Math" panose="02040503050406030204" pitchFamily="18" charset="0"/>
                        </a:rPr>
                        <m:t>𝜙</m:t>
                      </m:r>
                      <m:d>
                        <m:dPr>
                          <m:ctrlPr>
                            <a:rPr lang="ja-JP" altLang="ja-JP" sz="1200" i="1">
                              <a:latin typeface="Cambria Math" panose="02040503050406030204" pitchFamily="18" charset="0"/>
                            </a:rPr>
                          </m:ctrlPr>
                        </m:dPr>
                        <m:e>
                          <m:r>
                            <a:rPr lang="en-US" altLang="ja-JP" sz="1200" i="1">
                              <a:latin typeface="Cambria Math" panose="02040503050406030204" pitchFamily="18" charset="0"/>
                            </a:rPr>
                            <m:t>𝑥</m:t>
                          </m:r>
                        </m:e>
                      </m:d>
                      <m:r>
                        <a:rPr lang="en-US" altLang="ja-JP" sz="1200" i="1">
                          <a:latin typeface="Cambria Math" panose="02040503050406030204" pitchFamily="18" charset="0"/>
                        </a:rPr>
                        <m:t>=</m:t>
                      </m:r>
                      <m:r>
                        <a:rPr lang="en-US" altLang="ja-JP" sz="1200" i="1">
                          <a:latin typeface="Cambria Math" panose="02040503050406030204" pitchFamily="18" charset="0"/>
                        </a:rPr>
                        <m:t>𝑑</m:t>
                      </m:r>
                      <m:d>
                        <m:dPr>
                          <m:ctrlPr>
                            <a:rPr lang="ja-JP" altLang="ja-JP" sz="1200" b="1"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b="1" i="1">
                          <a:latin typeface="Cambria Math" panose="02040503050406030204" pitchFamily="18" charset="0"/>
                        </a:rPr>
                        <m:t>⋅</m:t>
                      </m:r>
                      <m:r>
                        <a:rPr lang="en-US" altLang="ja-JP" sz="1200" i="1">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𝐱</m:t>
                          </m:r>
                        </m:e>
                      </m:d>
                    </m:oMath>
                  </m:oMathPara>
                </a14:m>
                <a:endParaRPr lang="ja-JP" altLang="en-US" sz="1200" dirty="0"/>
              </a:p>
            </p:txBody>
          </p:sp>
        </mc:Choice>
        <mc:Fallback xmlns="">
          <p:sp>
            <p:nvSpPr>
              <p:cNvPr id="43" name="テキスト ボックス 42">
                <a:extLst>
                  <a:ext uri="{FF2B5EF4-FFF2-40B4-BE49-F238E27FC236}">
                    <a16:creationId xmlns:a16="http://schemas.microsoft.com/office/drawing/2014/main" id="{B27B71B5-A37F-D742-A421-E305931F4128}"/>
                  </a:ext>
                </a:extLst>
              </p:cNvPr>
              <p:cNvSpPr txBox="1">
                <a:spLocks noRot="1" noChangeAspect="1" noMove="1" noResize="1" noEditPoints="1" noAdjustHandles="1" noChangeArrowheads="1" noChangeShapeType="1" noTextEdit="1"/>
              </p:cNvSpPr>
              <p:nvPr/>
            </p:nvSpPr>
            <p:spPr>
              <a:xfrm>
                <a:off x="700483" y="3928193"/>
                <a:ext cx="1579289" cy="184666"/>
              </a:xfrm>
              <a:prstGeom prst="rect">
                <a:avLst/>
              </a:prstGeom>
              <a:blipFill>
                <a:blip r:embed="rId9"/>
                <a:stretch>
                  <a:fillRect b="-31250"/>
                </a:stretch>
              </a:blipFill>
            </p:spPr>
            <p:txBody>
              <a:bodyPr/>
              <a:lstStyle/>
              <a:p>
                <a:r>
                  <a:rPr lang="ja-JP" altLang="en-US">
                    <a:noFill/>
                  </a:rPr>
                  <a:t> </a:t>
                </a:r>
              </a:p>
            </p:txBody>
          </p:sp>
        </mc:Fallback>
      </mc:AlternateContent>
      <p:sp>
        <p:nvSpPr>
          <p:cNvPr id="44" name="大かっこ 43">
            <a:extLst>
              <a:ext uri="{FF2B5EF4-FFF2-40B4-BE49-F238E27FC236}">
                <a16:creationId xmlns:a16="http://schemas.microsoft.com/office/drawing/2014/main" xmlns="" id="{2CA40201-2799-EF47-85EE-5F0EB124C959}"/>
              </a:ext>
            </a:extLst>
          </p:cNvPr>
          <p:cNvSpPr/>
          <p:nvPr/>
        </p:nvSpPr>
        <p:spPr>
          <a:xfrm>
            <a:off x="385884" y="3619071"/>
            <a:ext cx="4507642" cy="663411"/>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xmlns="" id="{36CD59B2-133A-7F47-9E70-A8678A7B2033}"/>
                  </a:ext>
                </a:extLst>
              </p:cNvPr>
              <p:cNvSpPr txBox="1"/>
              <p:nvPr/>
            </p:nvSpPr>
            <p:spPr>
              <a:xfrm>
                <a:off x="2279772" y="3811854"/>
                <a:ext cx="2249753" cy="4119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smtClean="0">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i="1">
                          <a:latin typeface="Cambria Math" panose="02040503050406030204" pitchFamily="18" charset="0"/>
                        </a:rPr>
                        <m:t>=</m:t>
                      </m:r>
                      <m:d>
                        <m:dPr>
                          <m:begChr m:val="{"/>
                          <m:endChr m:val=""/>
                          <m:ctrlPr>
                            <a:rPr lang="ja-JP" altLang="ja-JP" sz="1200" i="1">
                              <a:latin typeface="Cambria Math" panose="02040503050406030204" pitchFamily="18" charset="0"/>
                            </a:rPr>
                          </m:ctrlPr>
                        </m:dPr>
                        <m:e>
                          <m:eqArr>
                            <m:eqArrPr>
                              <m:ctrlPr>
                                <a:rPr lang="en-US" altLang="ja-JP" sz="1200" i="1">
                                  <a:latin typeface="Cambria Math" panose="02040503050406030204" pitchFamily="18" charset="0"/>
                                </a:rPr>
                              </m:ctrlPr>
                            </m:eqArrPr>
                            <m:e>
                              <m:r>
                                <a:rPr lang="en-US" altLang="ja-JP" sz="1200" i="1">
                                  <a:latin typeface="Cambria Math" panose="02040503050406030204" pitchFamily="18" charset="0"/>
                                </a:rPr>
                                <m:t>+1  (</m:t>
                              </m:r>
                              <m:r>
                                <a:rPr lang="en-US" altLang="ja-JP" sz="1200" b="0" i="1" smtClean="0">
                                  <a:latin typeface="Cambria Math" panose="02040503050406030204" pitchFamily="18" charset="0"/>
                                </a:rPr>
                                <m:t>𝑖𝑛</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
                              <m:r>
                                <a:rPr lang="en-US" altLang="ja-JP" sz="1200" i="1">
                                  <a:latin typeface="Cambria Math" panose="02040503050406030204" pitchFamily="18" charset="0"/>
                                </a:rPr>
                                <m:t>−1 </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𝑜𝑢𝑡</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qArr>
                        </m:e>
                      </m:d>
                    </m:oMath>
                  </m:oMathPara>
                </a14:m>
                <a:endParaRPr lang="ja-JP" altLang="en-US" sz="1200" dirty="0"/>
              </a:p>
            </p:txBody>
          </p:sp>
        </mc:Choice>
        <mc:Fallback xmlns="">
          <p:sp>
            <p:nvSpPr>
              <p:cNvPr id="45" name="テキスト ボックス 44">
                <a:extLst>
                  <a:ext uri="{FF2B5EF4-FFF2-40B4-BE49-F238E27FC236}">
                    <a16:creationId xmlns:a16="http://schemas.microsoft.com/office/drawing/2014/main" id="{36CD59B2-133A-7F47-9E70-A8678A7B2033}"/>
                  </a:ext>
                </a:extLst>
              </p:cNvPr>
              <p:cNvSpPr txBox="1">
                <a:spLocks noRot="1" noChangeAspect="1" noMove="1" noResize="1" noEditPoints="1" noAdjustHandles="1" noChangeArrowheads="1" noChangeShapeType="1" noTextEdit="1"/>
              </p:cNvSpPr>
              <p:nvPr/>
            </p:nvSpPr>
            <p:spPr>
              <a:xfrm>
                <a:off x="2279772" y="3811854"/>
                <a:ext cx="2249753" cy="411972"/>
              </a:xfrm>
              <a:prstGeom prst="rect">
                <a:avLst/>
              </a:prstGeom>
              <a:blipFill>
                <a:blip r:embed="rId10"/>
                <a:stretch>
                  <a:fillRect t="-224242" b="-312121"/>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xmlns="" id="{7E8A3ED3-0D99-D445-A8DA-BD159105D48C}"/>
              </a:ext>
            </a:extLst>
          </p:cNvPr>
          <p:cNvSpPr txBox="1"/>
          <p:nvPr/>
        </p:nvSpPr>
        <p:spPr>
          <a:xfrm>
            <a:off x="5863313" y="5989391"/>
            <a:ext cx="3280687"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[5] H. Yao et al., J. Taiwan Inst. Chem. Eng. J. (2018).</a:t>
            </a:r>
          </a:p>
        </p:txBody>
      </p:sp>
      <p:sp>
        <p:nvSpPr>
          <p:cNvPr id="5" name="テキスト ボックス 4">
            <a:extLst>
              <a:ext uri="{FF2B5EF4-FFF2-40B4-BE49-F238E27FC236}">
                <a16:creationId xmlns:a16="http://schemas.microsoft.com/office/drawing/2014/main" xmlns="" id="{58BA9A71-1D0C-6E48-976C-4F42E854E717}"/>
              </a:ext>
            </a:extLst>
          </p:cNvPr>
          <p:cNvSpPr txBox="1"/>
          <p:nvPr/>
        </p:nvSpPr>
        <p:spPr>
          <a:xfrm>
            <a:off x="2266174" y="4225141"/>
            <a:ext cx="339041" cy="461665"/>
          </a:xfrm>
          <a:prstGeom prst="rect">
            <a:avLst/>
          </a:prstGeom>
          <a:noFill/>
        </p:spPr>
        <p:txBody>
          <a:bodyPr wrap="square" rtlCol="0">
            <a:spAutoFit/>
          </a:bodyPr>
          <a:lstStyle/>
          <a:p>
            <a:r>
              <a:rPr kumimoji="1" lang="en-US" altLang="ja-JP" sz="2400" dirty="0">
                <a:latin typeface="Arial" panose="020B0604020202020204" pitchFamily="34" charset="0"/>
                <a:cs typeface="Arial" panose="020B0604020202020204" pitchFamily="34" charset="0"/>
              </a:rPr>
              <a:t>+</a:t>
            </a:r>
            <a:endParaRPr kumimoji="1" lang="ja-JP" alt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603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pyright © 2003 HATA TEKKOSHO CO.,LTD. All rights reserved.">
            <a:hlinkClick r:id="" action="ppaction://media"/>
            <a:extLst>
              <a:ext uri="{FF2B5EF4-FFF2-40B4-BE49-F238E27FC236}">
                <a16:creationId xmlns:a16="http://schemas.microsoft.com/office/drawing/2014/main" xmlns=""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857"/>
          <a:stretch/>
        </p:blipFill>
        <p:spPr>
          <a:xfrm>
            <a:off x="2348280" y="2204629"/>
            <a:ext cx="2786697" cy="2167153"/>
          </a:xfrm>
          <a:prstGeom prst="rect">
            <a:avLst/>
          </a:prstGeom>
          <a:ln w="12700">
            <a:solidFill>
              <a:schemeClr val="tx1"/>
            </a:solidFill>
          </a:ln>
        </p:spPr>
      </p:pic>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smtClean="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172916" y="1035280"/>
            <a:ext cx="5730414" cy="461665"/>
          </a:xfrm>
          <a:prstGeom prst="rect">
            <a:avLst/>
          </a:prstGeom>
          <a:noFill/>
        </p:spPr>
        <p:txBody>
          <a:bodyPr wrap="square" rtlCol="0">
            <a:spAutoFit/>
          </a:bodyPr>
          <a:lstStyle/>
          <a:p>
            <a:r>
              <a:rPr lang="ja-JP" altLang="en-US" sz="24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09812" y="1448987"/>
            <a:ext cx="8213552" cy="523220"/>
          </a:xfrm>
          <a:prstGeom prst="rect">
            <a:avLst/>
          </a:prstGeom>
          <a:noFill/>
        </p:spPr>
        <p:txBody>
          <a:bodyPr wrap="square" rtlCol="0">
            <a:spAutoFit/>
          </a:bodyPr>
          <a:lstStyle/>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錠剤の生産プロセスの</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一部</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。充填の後に圧縮・排出を経て錠剤は生産されている。</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粉末は充填中に空気抵抗を受けるため、</a:t>
            </a:r>
            <a:r>
              <a:rPr lang="ja-JP" altLang="en-US" sz="1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充填には時間がかかりプロセス全体のネックになっている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396312" y="1486903"/>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pic>
        <p:nvPicPr>
          <p:cNvPr id="52" name="図 51">
            <a:extLst>
              <a:ext uri="{FF2B5EF4-FFF2-40B4-BE49-F238E27FC236}">
                <a16:creationId xmlns:a16="http://schemas.microsoft.com/office/drawing/2014/main" xmlns="" id="{A274C253-548E-354F-ABE9-B302D3C34D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589" y="4918924"/>
            <a:ext cx="1626878" cy="1080349"/>
          </a:xfrm>
          <a:prstGeom prst="rect">
            <a:avLst/>
          </a:prstGeom>
        </p:spPr>
      </p:pic>
      <p:pic>
        <p:nvPicPr>
          <p:cNvPr id="58" name="図 57">
            <a:extLst>
              <a:ext uri="{FF2B5EF4-FFF2-40B4-BE49-F238E27FC236}">
                <a16:creationId xmlns:a16="http://schemas.microsoft.com/office/drawing/2014/main" xmlns="" id="{6E5915E0-7432-1840-B73E-AB5BDAA031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2074" y="3200844"/>
            <a:ext cx="1415162" cy="1050199"/>
          </a:xfrm>
          <a:prstGeom prst="rect">
            <a:avLst/>
          </a:prstGeom>
        </p:spPr>
      </p:pic>
      <p:sp>
        <p:nvSpPr>
          <p:cNvPr id="60" name="テキスト ボックス 59">
            <a:extLst>
              <a:ext uri="{FF2B5EF4-FFF2-40B4-BE49-F238E27FC236}">
                <a16:creationId xmlns:a16="http://schemas.microsoft.com/office/drawing/2014/main" xmlns="" id="{8EAFFE6F-35E9-014E-8E40-CE5834C74C7A}"/>
              </a:ext>
            </a:extLst>
          </p:cNvPr>
          <p:cNvSpPr txBox="1"/>
          <p:nvPr/>
        </p:nvSpPr>
        <p:spPr>
          <a:xfrm>
            <a:off x="1404501" y="5768635"/>
            <a:ext cx="1524627" cy="377026"/>
          </a:xfrm>
          <a:prstGeom prst="rect">
            <a:avLst/>
          </a:prstGeom>
          <a:noFill/>
        </p:spPr>
        <p:txBody>
          <a:bodyPr wrap="square" rtlCol="0">
            <a:spAutoFit/>
          </a:bodyPr>
          <a:lstStyle/>
          <a:p>
            <a:pPr algn="ctr"/>
            <a:r>
              <a:rPr lang="en-US" altLang="ja-JP" sz="1050" dirty="0">
                <a:latin typeface="Arial" panose="020B0604020202020204" pitchFamily="34" charset="0"/>
                <a:cs typeface="Arial" panose="020B0604020202020204" pitchFamily="34" charset="0"/>
              </a:rPr>
              <a:t>Tablet</a:t>
            </a:r>
          </a:p>
          <a:p>
            <a:pPr algn="ctr"/>
            <a:r>
              <a:rPr lang="en-US" altLang="ja-JP" sz="800" dirty="0">
                <a:latin typeface="Arial" panose="020B0604020202020204" pitchFamily="34" charset="0"/>
                <a:cs typeface="Arial" panose="020B0604020202020204" pitchFamily="34" charset="0"/>
              </a:rPr>
              <a:t>(www.pakutaso.com)</a:t>
            </a:r>
            <a:endParaRPr lang="ja-JP" altLang="en-US" sz="800" dirty="0">
              <a:latin typeface="Arial" panose="020B0604020202020204" pitchFamily="34" charset="0"/>
              <a:cs typeface="Arial" panose="020B0604020202020204" pitchFamily="34" charset="0"/>
            </a:endParaRPr>
          </a:p>
        </p:txBody>
      </p:sp>
      <p:sp>
        <p:nvSpPr>
          <p:cNvPr id="61" name="テキスト ボックス 60">
            <a:extLst>
              <a:ext uri="{FF2B5EF4-FFF2-40B4-BE49-F238E27FC236}">
                <a16:creationId xmlns:a16="http://schemas.microsoft.com/office/drawing/2014/main" xmlns="" id="{4CB3FBBC-1622-4B4E-B5BD-ABDA3C57AD81}"/>
              </a:ext>
            </a:extLst>
          </p:cNvPr>
          <p:cNvSpPr txBox="1"/>
          <p:nvPr/>
        </p:nvSpPr>
        <p:spPr>
          <a:xfrm>
            <a:off x="453722" y="4353214"/>
            <a:ext cx="4494284" cy="430887"/>
          </a:xfrm>
          <a:prstGeom prst="rect">
            <a:avLst/>
          </a:prstGeom>
          <a:noFill/>
        </p:spPr>
        <p:txBody>
          <a:bodyPr wrap="square" rtlCol="0">
            <a:spAutoFit/>
          </a:bodyPr>
          <a:lstStyle/>
          <a:p>
            <a:pPr algn="ctr"/>
            <a:r>
              <a:rPr lang="en-US" altLang="ja-JP" sz="1100" dirty="0">
                <a:latin typeface="Arial" panose="020B0604020202020204" pitchFamily="34" charset="0"/>
                <a:cs typeface="Arial" panose="020B0604020202020204" pitchFamily="34" charset="0"/>
              </a:rPr>
              <a:t>Rotary Tablet Press Machine</a:t>
            </a:r>
          </a:p>
          <a:p>
            <a:pPr algn="ctr"/>
            <a:r>
              <a:rPr lang="en-US" altLang="ja-JP" sz="1100" dirty="0">
                <a:latin typeface="Arial" panose="020B0604020202020204" pitchFamily="34" charset="0"/>
                <a:cs typeface="Arial" panose="020B0604020202020204" pitchFamily="34" charset="0"/>
              </a:rPr>
              <a:t>(Copyright © 2003 HATA TEKKOSHO CO.,LTD. All rights reserved.)</a:t>
            </a:r>
            <a:endParaRPr lang="ja-JP" altLang="en-US" sz="1100" dirty="0">
              <a:latin typeface="Arial" panose="020B0604020202020204" pitchFamily="34" charset="0"/>
              <a:cs typeface="Arial" panose="020B0604020202020204" pitchFamily="34" charset="0"/>
            </a:endParaRPr>
          </a:p>
        </p:txBody>
      </p:sp>
      <p:sp>
        <p:nvSpPr>
          <p:cNvPr id="14" name="下矢印 15">
            <a:extLst>
              <a:ext uri="{FF2B5EF4-FFF2-40B4-BE49-F238E27FC236}">
                <a16:creationId xmlns:a16="http://schemas.microsoft.com/office/drawing/2014/main" xmlns="" id="{0A08E9FB-22B7-46A1-A4EE-EEB57F4AE0FD}"/>
              </a:ext>
            </a:extLst>
          </p:cNvPr>
          <p:cNvSpPr/>
          <p:nvPr/>
        </p:nvSpPr>
        <p:spPr>
          <a:xfrm rot="16200000">
            <a:off x="761720" y="5353163"/>
            <a:ext cx="344096" cy="35964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800100" y="3632301"/>
            <a:ext cx="477982" cy="36368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p:cNvCxnSpPr/>
          <p:nvPr/>
        </p:nvCxnSpPr>
        <p:spPr>
          <a:xfrm flipV="1">
            <a:off x="1278082" y="2179984"/>
            <a:ext cx="1070198" cy="14523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1278082" y="3995983"/>
            <a:ext cx="1070198" cy="372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xmlns="" id="{9F61158F-00CB-457E-8228-AF09AF1D6263}"/>
              </a:ext>
            </a:extLst>
          </p:cNvPr>
          <p:cNvSpPr txBox="1"/>
          <p:nvPr/>
        </p:nvSpPr>
        <p:spPr>
          <a:xfrm>
            <a:off x="4139167" y="4990803"/>
            <a:ext cx="1846148" cy="461665"/>
          </a:xfrm>
          <a:prstGeom prst="rect">
            <a:avLst/>
          </a:prstGeom>
          <a:noFill/>
        </p:spPr>
        <p:txBody>
          <a:bodyPr wrap="square" rtlCol="0">
            <a:spAutoFit/>
          </a:bodyPr>
          <a:lstStyle/>
          <a:p>
            <a:r>
              <a:rPr lang="ja-JP" altLang="en-US" sz="24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9" name="テキスト ボックス 38">
            <a:extLst>
              <a:ext uri="{FF2B5EF4-FFF2-40B4-BE49-F238E27FC236}">
                <a16:creationId xmlns:a16="http://schemas.microsoft.com/office/drawing/2014/main" xmlns="" id="{EBB9BA03-F82F-4F7D-8A4B-D9019D951B88}"/>
              </a:ext>
            </a:extLst>
          </p:cNvPr>
          <p:cNvSpPr txBox="1"/>
          <p:nvPr/>
        </p:nvSpPr>
        <p:spPr>
          <a:xfrm>
            <a:off x="4343400" y="5466065"/>
            <a:ext cx="4650579"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粉末の下に設置した杵を降下させることにより粉末が金型内に引き込まれる効果</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完了</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時間が短縮される。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xmlns="" id="{77C5E7A6-F3E0-4A25-8427-7628122BFC25}"/>
              </a:ext>
            </a:extLst>
          </p:cNvPr>
          <p:cNvSpPr/>
          <p:nvPr/>
        </p:nvSpPr>
        <p:spPr>
          <a:xfrm>
            <a:off x="4343400" y="5466065"/>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pic>
        <p:nvPicPr>
          <p:cNvPr id="7" name="図 6"/>
          <p:cNvPicPr>
            <a:picLocks noChangeAspect="1"/>
          </p:cNvPicPr>
          <p:nvPr/>
        </p:nvPicPr>
        <p:blipFill rotWithShape="1">
          <a:blip r:embed="rId8">
            <a:extLst>
              <a:ext uri="{28A0092B-C50C-407E-A947-70E740481C1C}">
                <a14:useLocalDpi xmlns:a14="http://schemas.microsoft.com/office/drawing/2010/main" val="0"/>
              </a:ext>
            </a:extLst>
          </a:blip>
          <a:srcRect t="2944" b="17834"/>
          <a:stretch/>
        </p:blipFill>
        <p:spPr>
          <a:xfrm>
            <a:off x="6205175" y="2801683"/>
            <a:ext cx="2502406" cy="1982418"/>
          </a:xfrm>
          <a:prstGeom prst="rect">
            <a:avLst/>
          </a:prstGeom>
        </p:spPr>
      </p:pic>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en-US" altLang="ja-JP" dirty="0"/>
              <a:t> </a:t>
            </a:r>
            <a:r>
              <a:rPr lang="ja-JP" altLang="en-US" dirty="0" smtClean="0"/>
              <a:t>先行研究・本研究の目的</a:t>
            </a:r>
            <a:endParaRPr kumimoji="1" lang="ja-JP" altLang="en-US" dirty="0"/>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51839" y="1496635"/>
            <a:ext cx="6168486"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実験において、下杵の降下による吸引効果が充填完了時間を短縮できることが確認された</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。下杵降下の速度</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の影響は不明。 </a:t>
            </a:r>
            <a:r>
              <a:rPr lang="en-US" altLang="ja-JP" sz="1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xmlns="" id="{2DFC3633-BC81-47E0-B028-6FEFC1104494}"/>
              </a:ext>
            </a:extLst>
          </p:cNvPr>
          <p:cNvSpPr txBox="1"/>
          <p:nvPr/>
        </p:nvSpPr>
        <p:spPr>
          <a:xfrm>
            <a:off x="436117" y="2605973"/>
            <a:ext cx="6183759"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の降下速度と充填完了時間の関係が明らかにすることが生産プロセスの効率化につながる。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では</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吸引効果の影響を詳細に把握することが難しい。</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xmlns="" id="{974C79EA-8A63-4D4B-8A89-C03D922E2A75}"/>
              </a:ext>
            </a:extLst>
          </p:cNvPr>
          <p:cNvSpPr/>
          <p:nvPr/>
        </p:nvSpPr>
        <p:spPr>
          <a:xfrm>
            <a:off x="411320" y="2651583"/>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xmlns="" id="{D8C0B001-A0D6-A14F-A918-6EE4BF3F64D0}"/>
              </a:ext>
            </a:extLst>
          </p:cNvPr>
          <p:cNvSpPr txBox="1"/>
          <p:nvPr/>
        </p:nvSpPr>
        <p:spPr>
          <a:xfrm>
            <a:off x="146149" y="1041955"/>
            <a:ext cx="6473727" cy="461665"/>
          </a:xfrm>
          <a:prstGeom prst="rect">
            <a:avLst/>
          </a:prstGeom>
          <a:noFill/>
        </p:spPr>
        <p:txBody>
          <a:bodyPr wrap="square" rtlCol="0">
            <a:spAutoFit/>
          </a:bodyPr>
          <a:lstStyle/>
          <a:p>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吸引効果で充填完了時間が短く</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xmlns="" id="{7698C3BB-716A-AE45-89BB-89A7A0FA5B91}"/>
              </a:ext>
            </a:extLst>
          </p:cNvPr>
          <p:cNvSpPr txBox="1"/>
          <p:nvPr/>
        </p:nvSpPr>
        <p:spPr>
          <a:xfrm>
            <a:off x="146149" y="2159578"/>
            <a:ext cx="6473727" cy="461665"/>
          </a:xfrm>
          <a:prstGeom prst="rect">
            <a:avLst/>
          </a:prstGeom>
          <a:noFill/>
        </p:spPr>
        <p:txBody>
          <a:bodyPr wrap="square" rtlCol="0">
            <a:spAutoFit/>
          </a:bodyPr>
          <a:lstStyle/>
          <a:p>
            <a:r>
              <a:rPr lang="ja-JP" altLang="en-US" sz="2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下杵の降下速度と充填完了時間の関係性</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xmlns="" id="{CC61F4E1-A6D5-4701-A2D3-D5BD879DDD91}"/>
              </a:ext>
            </a:extLst>
          </p:cNvPr>
          <p:cNvSpPr/>
          <p:nvPr/>
        </p:nvSpPr>
        <p:spPr>
          <a:xfrm>
            <a:off x="439616" y="5966465"/>
            <a:ext cx="2784737" cy="246221"/>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a:t>
            </a:r>
            <a:r>
              <a:rPr lang="en-US" altLang="ja-JP" sz="1000" dirty="0" smtClean="0">
                <a:latin typeface="Arial" panose="020B0604020202020204" pitchFamily="34" charset="0"/>
                <a:cs typeface="Arial" panose="020B0604020202020204" pitchFamily="34" charset="0"/>
              </a:rPr>
              <a:t>1] S. Jackson, I.C. Sinka, A.C.F. Cocks, 2006</a:t>
            </a:r>
          </a:p>
        </p:txBody>
      </p:sp>
      <p:sp>
        <p:nvSpPr>
          <p:cNvPr id="20" name="テキスト ボックス 19">
            <a:extLst>
              <a:ext uri="{FF2B5EF4-FFF2-40B4-BE49-F238E27FC236}">
                <a16:creationId xmlns:a16="http://schemas.microsoft.com/office/drawing/2014/main" xmlns="" id="{219E252F-03A8-42CE-878E-AC551457500E}"/>
              </a:ext>
            </a:extLst>
          </p:cNvPr>
          <p:cNvSpPr txBox="1"/>
          <p:nvPr/>
        </p:nvSpPr>
        <p:spPr>
          <a:xfrm>
            <a:off x="681746" y="4415054"/>
            <a:ext cx="7543184" cy="1077218"/>
          </a:xfrm>
          <a:prstGeom prst="rect">
            <a:avLst/>
          </a:prstGeom>
          <a:noFill/>
        </p:spPr>
        <p:txBody>
          <a:bodyPr wrap="square" rtlCol="0">
            <a:spAutoFit/>
          </a:bodyPr>
          <a:lstStyle/>
          <a:p>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下杵の降下速度が充填完了時間に及ぼす影響を明らかする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a16="http://schemas.microsoft.com/office/drawing/2014/main" xmlns="" id="{51E3F494-DFEB-4B7B-BF5D-6DC364459FDF}"/>
              </a:ext>
            </a:extLst>
          </p:cNvPr>
          <p:cNvSpPr/>
          <p:nvPr/>
        </p:nvSpPr>
        <p:spPr>
          <a:xfrm>
            <a:off x="410869" y="1533365"/>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9" name="テキスト ボックス 28">
            <a:extLst>
              <a:ext uri="{FF2B5EF4-FFF2-40B4-BE49-F238E27FC236}">
                <a16:creationId xmlns:a16="http://schemas.microsoft.com/office/drawing/2014/main" xmlns="" id="{7698C3BB-716A-AE45-89BB-89A7A0FA5B91}"/>
              </a:ext>
            </a:extLst>
          </p:cNvPr>
          <p:cNvSpPr txBox="1"/>
          <p:nvPr/>
        </p:nvSpPr>
        <p:spPr>
          <a:xfrm>
            <a:off x="146149" y="3818829"/>
            <a:ext cx="7482385" cy="461665"/>
          </a:xfrm>
          <a:prstGeom prst="rect">
            <a:avLst/>
          </a:prstGeom>
          <a:noFill/>
        </p:spPr>
        <p:txBody>
          <a:bodyPr wrap="square" rtlCol="0">
            <a:spAutoFit/>
          </a:bodyPr>
          <a:lstStyle/>
          <a:p>
            <a:r>
              <a:rPr lang="ja-JP" altLang="en-US" sz="2400" dirty="0" smtClean="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3" name="punchFa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112" r="16918"/>
          <a:stretch/>
        </p:blipFill>
        <p:spPr>
          <a:xfrm>
            <a:off x="6867664" y="989040"/>
            <a:ext cx="2026227" cy="2981081"/>
          </a:xfrm>
          <a:prstGeom prst="rect">
            <a:avLst/>
          </a:prstGeom>
        </p:spPr>
      </p:pic>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smtClean="0"/>
              <a:t>解析手法</a:t>
            </a:r>
            <a:endParaRPr kumimoji="1" lang="ja-JP" altLang="en-US" dirty="0"/>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236471" y="1031571"/>
            <a:ext cx="6102678" cy="461665"/>
          </a:xfrm>
          <a:prstGeom prst="rect">
            <a:avLst/>
          </a:prstGeom>
          <a:noFill/>
        </p:spPr>
        <p:txBody>
          <a:bodyPr wrap="square" rtlCol="0">
            <a:spAutoFit/>
          </a:bodyPr>
          <a:lstStyle/>
          <a:p>
            <a:r>
              <a:rPr lang="ja-JP" altLang="en-US" sz="2400" dirty="0" smtClean="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移動する壁面の扱いが難しい</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86603" y="1509865"/>
            <a:ext cx="5612861" cy="507831"/>
          </a:xfrm>
          <a:prstGeom prst="rect">
            <a:avLst/>
          </a:prstGeom>
          <a:noFill/>
        </p:spPr>
        <p:txBody>
          <a:bodyPr wrap="square" rtlCol="0">
            <a:spAutoFit/>
          </a:bodyPr>
          <a:lstStyle/>
          <a:p>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数値シミュレーションにおいて、移動する壁面の境界条件は複雑になりやすく、扱いが難しい。</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406835" y="1545756"/>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8" name="テキスト ボックス 37">
            <a:extLst>
              <a:ext uri="{FF2B5EF4-FFF2-40B4-BE49-F238E27FC236}">
                <a16:creationId xmlns:a16="http://schemas.microsoft.com/office/drawing/2014/main" xmlns="" id="{A8B3454E-C9D9-0B42-8B90-B991DFFA47B4}"/>
              </a:ext>
            </a:extLst>
          </p:cNvPr>
          <p:cNvSpPr txBox="1"/>
          <p:nvPr/>
        </p:nvSpPr>
        <p:spPr>
          <a:xfrm>
            <a:off x="319598" y="2086148"/>
            <a:ext cx="6102678" cy="461665"/>
          </a:xfrm>
          <a:prstGeom prst="rect">
            <a:avLst/>
          </a:prstGeom>
          <a:noFill/>
        </p:spPr>
        <p:txBody>
          <a:bodyPr wrap="square" rtlCol="0">
            <a:spAutoFit/>
          </a:bodyPr>
          <a:lstStyle/>
          <a:p>
            <a:r>
              <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Immersed Boundary Method (IBM)</a:t>
            </a:r>
            <a:r>
              <a:rPr lang="en-US" altLang="ja-JP" sz="2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xmlns="" id="{46B7AD3A-CBA1-A546-8D00-8E0062EE17A8}"/>
              </a:ext>
            </a:extLst>
          </p:cNvPr>
          <p:cNvSpPr/>
          <p:nvPr/>
        </p:nvSpPr>
        <p:spPr>
          <a:xfrm>
            <a:off x="406835" y="2602492"/>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xmlns="" id="{5C0F5A5F-CBD6-492D-A415-F108A373F486}"/>
              </a:ext>
            </a:extLst>
          </p:cNvPr>
          <p:cNvSpPr txBox="1"/>
          <p:nvPr/>
        </p:nvSpPr>
        <p:spPr>
          <a:xfrm>
            <a:off x="433835" y="5858065"/>
            <a:ext cx="2583389" cy="246221"/>
          </a:xfrm>
          <a:prstGeom prst="rect">
            <a:avLst/>
          </a:prstGeom>
          <a:noFill/>
        </p:spPr>
        <p:txBody>
          <a:bodyPr wrap="square" rtlCol="0">
            <a:spAutoFit/>
          </a:bodyPr>
          <a:lstStyle/>
          <a:p>
            <a:r>
              <a:rPr lang="en-US" altLang="ja-JP" sz="1000" dirty="0" smtClean="0">
                <a:latin typeface="Arial" panose="020B0604020202020204" pitchFamily="34" charset="0"/>
                <a:ea typeface="源ノ角ゴシック JP Normal" panose="020B0400000000000000" pitchFamily="34" charset="-128"/>
                <a:cs typeface="Arial" panose="020B0604020202020204" pitchFamily="34" charset="0"/>
              </a:rPr>
              <a:t>[1] </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C.S. </a:t>
            </a:r>
            <a:r>
              <a:rPr lang="en-US" altLang="ja-JP" sz="1000" dirty="0" smtClean="0">
                <a:latin typeface="Arial" panose="020B0604020202020204" pitchFamily="34" charset="0"/>
                <a:ea typeface="源ノ角ゴシック JP Normal" panose="020B0400000000000000" pitchFamily="34" charset="-128"/>
                <a:cs typeface="Arial" panose="020B0604020202020204" pitchFamily="34" charset="0"/>
              </a:rPr>
              <a:t>Peskin,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p:txBody>
      </p:sp>
      <p:sp>
        <p:nvSpPr>
          <p:cNvPr id="29" name="大かっこ 28">
            <a:extLst>
              <a:ext uri="{FF2B5EF4-FFF2-40B4-BE49-F238E27FC236}">
                <a16:creationId xmlns:a16="http://schemas.microsoft.com/office/drawing/2014/main" xmlns="" id="{301E7F27-8035-4D4E-AE18-BDB449D661E6}"/>
              </a:ext>
            </a:extLst>
          </p:cNvPr>
          <p:cNvSpPr/>
          <p:nvPr/>
        </p:nvSpPr>
        <p:spPr>
          <a:xfrm>
            <a:off x="482036" y="3321912"/>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xmlns="" id="{2DA8E3FC-9722-B740-A9D9-ECD6CE91E307}"/>
                  </a:ext>
                </a:extLst>
              </p:cNvPr>
              <p:cNvSpPr txBox="1"/>
              <p:nvPr/>
            </p:nvSpPr>
            <p:spPr>
              <a:xfrm>
                <a:off x="664746" y="3485357"/>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 xmlns:a14="http://schemas.microsoft.com/office/drawing/2010/main" id="{2DA8E3FC-9722-B740-A9D9-ECD6CE91E307}"/>
                  </a:ext>
                </a:extLst>
              </p:cNvPr>
              <p:cNvSpPr txBox="1">
                <a:spLocks noRot="1" noChangeAspect="1" noMove="1" noResize="1" noEditPoints="1" noAdjustHandles="1" noChangeArrowheads="1" noChangeShapeType="1" noTextEdit="1"/>
              </p:cNvSpPr>
              <p:nvPr/>
            </p:nvSpPr>
            <p:spPr>
              <a:xfrm>
                <a:off x="664746" y="3485357"/>
                <a:ext cx="1465401" cy="202235"/>
              </a:xfrm>
              <a:prstGeom prst="rect">
                <a:avLst/>
              </a:prstGeom>
              <a:blipFill rotWithShape="0">
                <a:blip r:embed="rId5"/>
                <a:stretch>
                  <a:fillRect l="-833"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C488A67-E909-6045-A58B-75EEC95BFEB5}"/>
                  </a:ext>
                </a:extLst>
              </p:cNvPr>
              <p:cNvSpPr txBox="1"/>
              <p:nvPr/>
            </p:nvSpPr>
            <p:spPr>
              <a:xfrm>
                <a:off x="587214" y="3938722"/>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smtClean="0">
                    <a:latin typeface="Cambria Math" panose="02040503050406030204" pitchFamily="18" charset="0"/>
                  </a:rPr>
                  <a:t>の</a:t>
                </a:r>
                <a:r>
                  <a:rPr lang="ja-JP" altLang="en-US" sz="1050" dirty="0" smtClean="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3938722"/>
                <a:ext cx="1681871" cy="161839"/>
              </a:xfrm>
              <a:prstGeom prst="rect">
                <a:avLst/>
              </a:prstGeom>
              <a:blipFill rotWithShape="0">
                <a:blip r:embed="rId6"/>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xmlns="" id="{88EB40B3-8E90-4848-927F-682CE85256E5}"/>
                  </a:ext>
                </a:extLst>
              </p:cNvPr>
              <p:cNvSpPr txBox="1"/>
              <p:nvPr/>
            </p:nvSpPr>
            <p:spPr>
              <a:xfrm>
                <a:off x="2442115" y="3392414"/>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88EB40B3-8E90-4848-927F-682CE85256E5}"/>
                  </a:ext>
                </a:extLst>
              </p:cNvPr>
              <p:cNvSpPr txBox="1">
                <a:spLocks noRot="1" noChangeAspect="1" noMove="1" noResize="1" noEditPoints="1" noAdjustHandles="1" noChangeArrowheads="1" noChangeShapeType="1" noTextEdit="1"/>
              </p:cNvSpPr>
              <p:nvPr/>
            </p:nvSpPr>
            <p:spPr>
              <a:xfrm>
                <a:off x="2442115" y="3392414"/>
                <a:ext cx="1444754" cy="388120"/>
              </a:xfrm>
              <a:prstGeom prst="rect">
                <a:avLst/>
              </a:prstGeom>
              <a:blipFill rotWithShape="0">
                <a:blip r:embed="rId7"/>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xmlns="" id="{8D37FE31-90B8-E340-A5C3-FFAD4573B590}"/>
                  </a:ext>
                </a:extLst>
              </p:cNvPr>
              <p:cNvSpPr txBox="1"/>
              <p:nvPr/>
            </p:nvSpPr>
            <p:spPr>
              <a:xfrm>
                <a:off x="2374280" y="3916825"/>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smtClean="0"/>
                  <a:t>速度</a:t>
                </a:r>
                <a:endParaRPr lang="ja-JP" altLang="en-US" sz="1050" dirty="0"/>
              </a:p>
            </p:txBody>
          </p:sp>
        </mc:Choice>
        <mc:Fallback xmlns="">
          <p:sp>
            <p:nvSpPr>
              <p:cNvPr id="39" name="テキスト ボックス 38">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374280" y="3916825"/>
                <a:ext cx="836960" cy="161583"/>
              </a:xfrm>
              <a:prstGeom prst="rect">
                <a:avLst/>
              </a:prstGeom>
              <a:blipFill rotWithShape="0">
                <a:blip r:embed="rId8"/>
                <a:stretch>
                  <a:fillRect l="-4348" t="-26923" r="-7246" b="-50000"/>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xmlns="" id="{646341F0-915A-0B49-A1AB-9E168C0FE229}"/>
              </a:ext>
            </a:extLst>
          </p:cNvPr>
          <p:cNvSpPr txBox="1"/>
          <p:nvPr/>
        </p:nvSpPr>
        <p:spPr>
          <a:xfrm>
            <a:off x="486603" y="2549671"/>
            <a:ext cx="5612861" cy="507831"/>
          </a:xfrm>
          <a:prstGeom prst="rect">
            <a:avLst/>
          </a:prstGeom>
          <a:noFill/>
        </p:spPr>
        <p:txBody>
          <a:bodyPr wrap="square" rtlCol="0">
            <a:spAutoFit/>
          </a:bodyPr>
          <a:lstStyle/>
          <a:p>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グリッド内の壁面の割合を用いて、気相の境界条件を定義。</a:t>
            </a:r>
            <a:endParaRPr lang="en-US" altLang="ja-JP"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シンプル</a:t>
            </a:r>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なアルゴリズムで計算が可能。</a:t>
            </a:r>
            <a:endParaRPr lang="en-US" altLang="ja-JP"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0" name="テキスト ボックス 49">
            <a:extLst>
              <a:ext uri="{FF2B5EF4-FFF2-40B4-BE49-F238E27FC236}">
                <a16:creationId xmlns:a16="http://schemas.microsoft.com/office/drawing/2014/main" xmlns="" id="{A8B3454E-C9D9-0B42-8B90-B991DFFA47B4}"/>
              </a:ext>
            </a:extLst>
          </p:cNvPr>
          <p:cNvSpPr txBox="1"/>
          <p:nvPr/>
        </p:nvSpPr>
        <p:spPr>
          <a:xfrm>
            <a:off x="710371" y="4474514"/>
            <a:ext cx="3929550" cy="307777"/>
          </a:xfrm>
          <a:prstGeom prst="rect">
            <a:avLst/>
          </a:prstGeom>
          <a:noFill/>
        </p:spPr>
        <p:txBody>
          <a:bodyPr wrap="square" rtlCol="0">
            <a:spAutoFit/>
          </a:bodyPr>
          <a:lstStyle/>
          <a:p>
            <a:pPr algn="ct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1" name="大かっこ 50">
            <a:extLst>
              <a:ext uri="{FF2B5EF4-FFF2-40B4-BE49-F238E27FC236}">
                <a16:creationId xmlns:a16="http://schemas.microsoft.com/office/drawing/2014/main" xmlns="" id="{301E7F27-8035-4D4E-AE18-BDB449D661E6}"/>
              </a:ext>
            </a:extLst>
          </p:cNvPr>
          <p:cNvSpPr/>
          <p:nvPr/>
        </p:nvSpPr>
        <p:spPr>
          <a:xfrm>
            <a:off x="470870" y="46899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xmlns="" id="{3C488A67-E909-6045-A58B-75EEC95BFEB5}"/>
                  </a:ext>
                </a:extLst>
              </p:cNvPr>
              <p:cNvSpPr txBox="1"/>
              <p:nvPr/>
            </p:nvSpPr>
            <p:spPr>
              <a:xfrm>
                <a:off x="587214" y="5303781"/>
                <a:ext cx="93718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m:rPr>
                          <m:sty m:val="p"/>
                        </m:rPr>
                        <a:rPr lang="en-US" altLang="ja-JP" sz="1050" b="0" i="0" smtClean="0">
                          <a:latin typeface="Cambria Math" panose="02040503050406030204" pitchFamily="18" charset="0"/>
                        </a:rPr>
                        <m:t>void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fraction</m:t>
                      </m:r>
                    </m:oMath>
                  </m:oMathPara>
                </a14:m>
                <a:endParaRPr lang="en-US" altLang="ja-JP" sz="1050" b="0" dirty="0" smtClean="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5303781"/>
                <a:ext cx="937180" cy="161583"/>
              </a:xfrm>
              <a:prstGeom prst="rect">
                <a:avLst/>
              </a:prstGeom>
              <a:blipFill rotWithShape="0">
                <a:blip r:embed="rId9"/>
                <a:stretch>
                  <a:fillRect l="-1299" r="-3896" b="-1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xmlns="" id="{92A191B0-0679-453A-8898-F4DECFE19728}"/>
                  </a:ext>
                </a:extLst>
              </p:cNvPr>
              <p:cNvSpPr/>
              <p:nvPr/>
            </p:nvSpPr>
            <p:spPr>
              <a:xfrm>
                <a:off x="601786" y="4737470"/>
                <a:ext cx="4293551"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smtClean="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601786" y="4737470"/>
                <a:ext cx="4293551" cy="480453"/>
              </a:xfrm>
              <a:prstGeom prst="rect">
                <a:avLst/>
              </a:prstGeom>
              <a:blipFill rotWithShape="0">
                <a:blip r:embed="rId10"/>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xmlns="" id="{8D37FE31-90B8-E340-A5C3-FFAD4573B590}"/>
                  </a:ext>
                </a:extLst>
              </p:cNvPr>
              <p:cNvSpPr txBox="1"/>
              <p:nvPr/>
            </p:nvSpPr>
            <p:spPr>
              <a:xfrm>
                <a:off x="3344684" y="3890565"/>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smtClean="0"/>
                  <a:t>速度</a:t>
                </a:r>
                <a:endParaRPr lang="ja-JP" altLang="en-US" sz="1050" dirty="0"/>
              </a:p>
            </p:txBody>
          </p:sp>
        </mc:Choice>
        <mc:Fallback xmlns="">
          <p:sp>
            <p:nvSpPr>
              <p:cNvPr id="63" name="テキスト ボックス 62">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3344684" y="3890565"/>
                <a:ext cx="803297" cy="181396"/>
              </a:xfrm>
              <a:prstGeom prst="rect">
                <a:avLst/>
              </a:prstGeom>
              <a:blipFill rotWithShape="0">
                <a:blip r:embed="rId11"/>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rot="16200000" flipH="1">
            <a:off x="3800636" y="3955868"/>
            <a:ext cx="1178763" cy="516802"/>
          </a:xfrm>
          <a:prstGeom prst="bentConnector3">
            <a:avLst>
              <a:gd name="adj1" fmla="val 63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4416679" y="4814699"/>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immers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15763" r="14295"/>
          <a:stretch/>
        </p:blipFill>
        <p:spPr>
          <a:xfrm>
            <a:off x="5749400" y="1991004"/>
            <a:ext cx="2763982" cy="3951822"/>
          </a:xfrm>
          <a:prstGeom prst="rect">
            <a:avLst/>
          </a:prstGeom>
        </p:spPr>
      </p:pic>
      <p:cxnSp>
        <p:nvCxnSpPr>
          <p:cNvPr id="5" name="直線コネクタ 4"/>
          <p:cNvCxnSpPr/>
          <p:nvPr/>
        </p:nvCxnSpPr>
        <p:spPr>
          <a:xfrm>
            <a:off x="7928264" y="4214269"/>
            <a:ext cx="585118" cy="763427"/>
          </a:xfrm>
          <a:prstGeom prst="line">
            <a:avLst/>
          </a:prstGeom>
          <a:ln>
            <a:solidFill>
              <a:srgbClr val="2B317C"/>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xmlns="" id="{A8B3454E-C9D9-0B42-8B90-B991DFFA47B4}"/>
              </a:ext>
            </a:extLst>
          </p:cNvPr>
          <p:cNvSpPr txBox="1"/>
          <p:nvPr/>
        </p:nvSpPr>
        <p:spPr>
          <a:xfrm>
            <a:off x="8341744" y="4998595"/>
            <a:ext cx="917116" cy="400110"/>
          </a:xfrm>
          <a:prstGeom prst="rect">
            <a:avLst/>
          </a:prstGeom>
          <a:noFill/>
        </p:spPr>
        <p:txBody>
          <a:bodyPr wrap="square" rtlCol="0">
            <a:spAutoFit/>
          </a:bodyPr>
          <a:lstStyle/>
          <a:p>
            <a:r>
              <a:rPr lang="ja-JP" altLang="en-US" sz="2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壁面</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cxnSp>
        <p:nvCxnSpPr>
          <p:cNvPr id="42" name="直線コネクタ 41"/>
          <p:cNvCxnSpPr/>
          <p:nvPr/>
        </p:nvCxnSpPr>
        <p:spPr>
          <a:xfrm>
            <a:off x="7967967" y="2714173"/>
            <a:ext cx="585118" cy="763427"/>
          </a:xfrm>
          <a:prstGeom prst="line">
            <a:avLst/>
          </a:prstGeom>
          <a:ln>
            <a:solidFill>
              <a:srgbClr val="7C0019"/>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xmlns="" id="{A8B3454E-C9D9-0B42-8B90-B991DFFA47B4}"/>
              </a:ext>
            </a:extLst>
          </p:cNvPr>
          <p:cNvSpPr txBox="1"/>
          <p:nvPr/>
        </p:nvSpPr>
        <p:spPr>
          <a:xfrm>
            <a:off x="8297999" y="3498499"/>
            <a:ext cx="917116" cy="400110"/>
          </a:xfrm>
          <a:prstGeom prst="rect">
            <a:avLst/>
          </a:prstGeom>
          <a:noFill/>
        </p:spPr>
        <p:txBody>
          <a:bodyPr wrap="square" rtlCol="0">
            <a:spAutoFit/>
          </a:bodyPr>
          <a:lstStyle/>
          <a:p>
            <a:r>
              <a:rPr lang="ja-JP" altLang="en-US" sz="2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147585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3BC4F318-0487-4D8B-B3CF-769324A6C991}"/>
              </a:ext>
            </a:extLst>
          </p:cNvPr>
          <p:cNvSpPr>
            <a:spLocks noGrp="1"/>
          </p:cNvSpPr>
          <p:nvPr>
            <p:ph type="title"/>
          </p:nvPr>
        </p:nvSpPr>
        <p:spPr/>
        <p:txBody>
          <a:bodyPr>
            <a:normAutofit/>
          </a:bodyPr>
          <a:lstStyle/>
          <a:p>
            <a:r>
              <a:rPr kumimoji="1" lang="en-US" altLang="ja-JP" dirty="0"/>
              <a:t> </a:t>
            </a:r>
            <a:r>
              <a:rPr lang="ja-JP" altLang="en-US" dirty="0"/>
              <a:t>解析条件</a:t>
            </a:r>
            <a:endParaRPr kumimoji="1" lang="ja-JP" altLang="en-US" dirty="0"/>
          </a:p>
        </p:txBody>
      </p:sp>
      <p:sp>
        <p:nvSpPr>
          <p:cNvPr id="8" name="テキスト ボックス 7">
            <a:extLst>
              <a:ext uri="{FF2B5EF4-FFF2-40B4-BE49-F238E27FC236}">
                <a16:creationId xmlns:a16="http://schemas.microsoft.com/office/drawing/2014/main" xmlns="" id="{8040607D-C2AF-4B1D-8B0F-8EE53AB94E73}"/>
              </a:ext>
            </a:extLst>
          </p:cNvPr>
          <p:cNvSpPr txBox="1"/>
          <p:nvPr/>
        </p:nvSpPr>
        <p:spPr>
          <a:xfrm>
            <a:off x="260571" y="1233150"/>
            <a:ext cx="7979419" cy="461665"/>
          </a:xfrm>
          <a:prstGeom prst="rect">
            <a:avLst/>
          </a:prstGeom>
          <a:noFill/>
        </p:spPr>
        <p:txBody>
          <a:bodyPr wrap="square" rtlCol="0">
            <a:spAutoFit/>
          </a:bodyPr>
          <a:lstStyle/>
          <a:p>
            <a:r>
              <a:rPr lang="ja-JP" altLang="en-US" sz="2400" dirty="0" smtClean="0">
                <a:latin typeface="Arial" panose="020B0604020202020204" pitchFamily="34" charset="0"/>
                <a:ea typeface="メイリオ" panose="020B0604030504040204" pitchFamily="50" charset="-128"/>
                <a:cs typeface="Arial" panose="020B0604020202020204" pitchFamily="34" charset="0"/>
              </a:rPr>
              <a:t>下杵の降下速度</a:t>
            </a:r>
            <a:r>
              <a:rPr lang="en-US" altLang="ja-JP" sz="2400" dirty="0" smtClean="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の</a:t>
            </a:r>
            <a:r>
              <a:rPr lang="en-US" altLang="ja-JP" sz="2400" dirty="0" smtClean="0">
                <a:latin typeface="Arial" panose="020B0604020202020204" pitchFamily="34" charset="0"/>
                <a:ea typeface="メイリオ" panose="020B0604030504040204" pitchFamily="50" charset="-128"/>
                <a:cs typeface="Arial" panose="020B0604020202020204" pitchFamily="34" charset="0"/>
              </a:rPr>
              <a:t>7</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ケースを比較</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mc:Choice xmlns:a14="http://schemas.microsoft.com/office/drawing/2010/main" Requires="a14">
          <p:graphicFrame>
            <p:nvGraphicFramePr>
              <p:cNvPr id="21" name="表 20">
                <a:extLst>
                  <a:ext uri="{FF2B5EF4-FFF2-40B4-BE49-F238E27FC236}">
                    <a16:creationId xmlns:a16="http://schemas.microsoft.com/office/drawing/2014/main" xmlns="" id="{3903F68F-6E4E-46A7-871F-1AAE90C3CC5B}"/>
                  </a:ext>
                </a:extLst>
              </p:cNvPr>
              <p:cNvGraphicFramePr>
                <a:graphicFrameLocks noGrp="1"/>
              </p:cNvGraphicFramePr>
              <p:nvPr>
                <p:extLst>
                  <p:ext uri="{D42A27DB-BD31-4B8C-83A1-F6EECF244321}">
                    <p14:modId xmlns:p14="http://schemas.microsoft.com/office/powerpoint/2010/main" val="188849109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 val="20000"/>
                        </a:ext>
                      </a:extLst>
                    </a:gridCol>
                    <a:gridCol w="1171053">
                      <a:extLst>
                        <a:ext uri="{9D8B030D-6E8A-4147-A177-3AD203B41FA5}">
                          <a16:colId xmlns:a16="http://schemas.microsoft.com/office/drawing/2014/main" xmlns=""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8"/>
                      </a:ext>
                    </a:extLst>
                  </a:tr>
                </a:tbl>
              </a:graphicData>
            </a:graphic>
          </p:graphicFrame>
        </mc:Choice>
        <mc:Fallback>
          <p:graphicFrame>
            <p:nvGraphicFramePr>
              <p:cNvPr id="21" name="表 20">
                <a:extLst>
                  <a:ext uri="{FF2B5EF4-FFF2-40B4-BE49-F238E27FC236}">
                    <a16:creationId xmlns:a16="http://schemas.microsoft.com/office/drawing/2014/main" xmlns:a14="http://schemas.microsoft.com/office/drawing/2010/main" xmlns="" id="{3903F68F-6E4E-46A7-871F-1AAE90C3CC5B}"/>
                  </a:ext>
                </a:extLst>
              </p:cNvPr>
              <p:cNvGraphicFramePr>
                <a:graphicFrameLocks noGrp="1"/>
              </p:cNvGraphicFramePr>
              <p:nvPr>
                <p:extLst>
                  <p:ext uri="{D42A27DB-BD31-4B8C-83A1-F6EECF244321}">
                    <p14:modId xmlns:p14="http://schemas.microsoft.com/office/powerpoint/2010/main" val="188849109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a14="http://schemas.microsoft.com/office/drawing/2010/main" xmlns="" val="20000"/>
                        </a:ext>
                      </a:extLst>
                    </a:gridCol>
                    <a:gridCol w="1171053">
                      <a:extLst>
                        <a:ext uri="{9D8B030D-6E8A-4147-A177-3AD203B41FA5}">
                          <a16:colId xmlns:a16="http://schemas.microsoft.com/office/drawing/2014/main" xmlns:a14="http://schemas.microsoft.com/office/drawing/2010/main" xmlns=""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a14="http://schemas.microsoft.com/office/drawing/2010/main" xmlns=""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rotWithShape="0">
                          <a:blip r:embed="rId4"/>
                          <a:stretch>
                            <a:fillRect l="-100521" t="-134483" r="-1042" b="-744828"/>
                          </a:stretch>
                        </a:blipFill>
                      </a:tcPr>
                    </a:tc>
                    <a:extLst>
                      <a:ext uri="{0D108BD9-81ED-4DB2-BD59-A6C34878D82A}">
                        <a16:rowId xmlns:a16="http://schemas.microsoft.com/office/drawing/2014/main" xmlns:a14="http://schemas.microsoft.com/office/drawing/2010/main" xmlns=""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a14="http://schemas.microsoft.com/office/drawing/2010/main" xmlns=""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8"/>
                      </a:ext>
                    </a:extLst>
                  </a:tr>
                </a:tbl>
              </a:graphicData>
            </a:graphic>
          </p:graphicFrame>
        </mc:Fallback>
      </mc:AlternateContent>
      <p:graphicFrame>
        <p:nvGraphicFramePr>
          <p:cNvPr id="22" name="表 21">
            <a:extLst>
              <a:ext uri="{FF2B5EF4-FFF2-40B4-BE49-F238E27FC236}">
                <a16:creationId xmlns:a16="http://schemas.microsoft.com/office/drawing/2014/main" xmlns="" id="{2270D655-C87F-499B-A725-356B0D4CC172}"/>
              </a:ext>
            </a:extLst>
          </p:cNvPr>
          <p:cNvGraphicFramePr>
            <a:graphicFrameLocks noGrp="1"/>
          </p:cNvGraphicFramePr>
          <p:nvPr>
            <p:extLst>
              <p:ext uri="{D42A27DB-BD31-4B8C-83A1-F6EECF244321}">
                <p14:modId xmlns:p14="http://schemas.microsoft.com/office/powerpoint/2010/main" val="777173096"/>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xmlns="" val="20000"/>
                    </a:ext>
                  </a:extLst>
                </a:gridCol>
                <a:gridCol w="713730">
                  <a:extLst>
                    <a:ext uri="{9D8B030D-6E8A-4147-A177-3AD203B41FA5}">
                      <a16:colId xmlns:a16="http://schemas.microsoft.com/office/drawing/2014/main" xmlns=""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xmlns=""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4"/>
                  </a:ext>
                </a:extLst>
              </a:tr>
              <a:tr h="195464">
                <a:tc>
                  <a:txBody>
                    <a:bodyPr/>
                    <a:lstStyle/>
                    <a:p>
                      <a:pPr algn="ctr" fontAlgn="ctr"/>
                      <a:r>
                        <a:rPr lang="en-US" sz="1000" u="none" strike="noStrike">
                          <a:effectLst/>
                        </a:rPr>
                        <a:t> Grid size</a:t>
                      </a:r>
                      <a:endParaRPr lang="en-US" sz="10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bl>
          </a:graphicData>
        </a:graphic>
      </p:graphicFrame>
      <p:sp>
        <p:nvSpPr>
          <p:cNvPr id="23" name="テキスト ボックス 22">
            <a:extLst>
              <a:ext uri="{FF2B5EF4-FFF2-40B4-BE49-F238E27FC236}">
                <a16:creationId xmlns:a16="http://schemas.microsoft.com/office/drawing/2014/main" xmlns=""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xmlns=""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7" name="図 26"/>
          <p:cNvPicPr/>
          <p:nvPr/>
        </p:nvPicPr>
        <p:blipFill>
          <a:blip r:embed="rId5"/>
          <a:stretch>
            <a:fillRect/>
          </a:stretch>
        </p:blipFill>
        <p:spPr>
          <a:xfrm>
            <a:off x="3209850" y="2159217"/>
            <a:ext cx="2923570" cy="3752586"/>
          </a:xfrm>
          <a:prstGeom prst="rect">
            <a:avLst/>
          </a:prstGeom>
        </p:spPr>
      </p:pic>
      <p:pic>
        <p:nvPicPr>
          <p:cNvPr id="12" name="geomet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6741" r="17306"/>
          <a:stretch/>
        </p:blipFill>
        <p:spPr>
          <a:xfrm>
            <a:off x="6369627" y="2162131"/>
            <a:ext cx="2473036" cy="3749672"/>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3BC4F318-0487-4D8B-B3CF-769324A6C991}"/>
              </a:ext>
            </a:extLst>
          </p:cNvPr>
          <p:cNvSpPr>
            <a:spLocks noGrp="1"/>
          </p:cNvSpPr>
          <p:nvPr>
            <p:ph type="title"/>
          </p:nvPr>
        </p:nvSpPr>
        <p:spPr/>
        <p:txBody>
          <a:bodyPr>
            <a:normAutofit/>
          </a:bodyPr>
          <a:lstStyle/>
          <a:p>
            <a:r>
              <a:rPr kumimoji="1" lang="en-US" altLang="ja-JP" dirty="0"/>
              <a:t> </a:t>
            </a:r>
            <a:r>
              <a:rPr lang="ja-JP" altLang="en-US" dirty="0"/>
              <a:t>解析条件</a:t>
            </a:r>
            <a:endParaRPr kumimoji="1" lang="ja-JP" altLang="en-US" dirty="0"/>
          </a:p>
        </p:txBody>
      </p:sp>
      <p:sp>
        <p:nvSpPr>
          <p:cNvPr id="8" name="テキスト ボックス 7">
            <a:extLst>
              <a:ext uri="{FF2B5EF4-FFF2-40B4-BE49-F238E27FC236}">
                <a16:creationId xmlns:a16="http://schemas.microsoft.com/office/drawing/2014/main" xmlns="" id="{8040607D-C2AF-4B1D-8B0F-8EE53AB94E73}"/>
              </a:ext>
            </a:extLst>
          </p:cNvPr>
          <p:cNvSpPr txBox="1"/>
          <p:nvPr/>
        </p:nvSpPr>
        <p:spPr>
          <a:xfrm>
            <a:off x="260571" y="1233150"/>
            <a:ext cx="7979419" cy="461665"/>
          </a:xfrm>
          <a:prstGeom prst="rect">
            <a:avLst/>
          </a:prstGeom>
          <a:noFill/>
        </p:spPr>
        <p:txBody>
          <a:bodyPr wrap="square" rtlCol="0">
            <a:spAutoFit/>
          </a:bodyPr>
          <a:lstStyle/>
          <a:p>
            <a:r>
              <a:rPr lang="ja-JP" altLang="en-US" sz="2400" dirty="0" smtClean="0">
                <a:latin typeface="Arial" panose="020B0604020202020204" pitchFamily="34" charset="0"/>
                <a:ea typeface="メイリオ" panose="020B0604030504040204" pitchFamily="50" charset="-128"/>
                <a:cs typeface="Arial" panose="020B0604020202020204" pitchFamily="34" charset="0"/>
              </a:rPr>
              <a:t>下杵の降下速度</a:t>
            </a:r>
            <a:r>
              <a:rPr lang="en-US" altLang="ja-JP" sz="2400" dirty="0" smtClean="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の</a:t>
            </a:r>
            <a:r>
              <a:rPr lang="en-US" altLang="ja-JP" sz="2400" dirty="0" smtClean="0">
                <a:latin typeface="Arial" panose="020B0604020202020204" pitchFamily="34" charset="0"/>
                <a:ea typeface="メイリオ" panose="020B0604030504040204" pitchFamily="50" charset="-128"/>
                <a:cs typeface="Arial" panose="020B0604020202020204" pitchFamily="34" charset="0"/>
              </a:rPr>
              <a:t>7</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ケースを比較</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xmlns="" id="{69151953-9BB5-4D3D-A0F7-74E3E88C34B2}"/>
              </a:ext>
            </a:extLst>
          </p:cNvPr>
          <p:cNvSpPr txBox="1"/>
          <p:nvPr/>
        </p:nvSpPr>
        <p:spPr>
          <a:xfrm>
            <a:off x="3421420" y="4621705"/>
            <a:ext cx="2160000"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Schematic Geometry</a:t>
            </a:r>
          </a:p>
        </p:txBody>
      </p:sp>
      <p:sp>
        <p:nvSpPr>
          <p:cNvPr id="19" name="テキスト ボックス 18">
            <a:extLst>
              <a:ext uri="{FF2B5EF4-FFF2-40B4-BE49-F238E27FC236}">
                <a16:creationId xmlns:a16="http://schemas.microsoft.com/office/drawing/2014/main" xmlns="" id="{4CD03DA8-B906-448D-AEBD-88753B127AC2}"/>
              </a:ext>
            </a:extLst>
          </p:cNvPr>
          <p:cNvSpPr txBox="1"/>
          <p:nvPr/>
        </p:nvSpPr>
        <p:spPr>
          <a:xfrm>
            <a:off x="6224935" y="4700649"/>
            <a:ext cx="2173469"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Initial Position of Particles</a:t>
            </a: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700" y="2461704"/>
            <a:ext cx="2160000" cy="2160000"/>
          </a:xfrm>
          <a:prstGeom prst="rect">
            <a:avLst/>
          </a:prstGeom>
          <a:ln w="19050">
            <a:solidFill>
              <a:schemeClr val="bg1">
                <a:lumMod val="50000"/>
              </a:schemeClr>
            </a:solidFill>
          </a:ln>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1420" y="2177508"/>
            <a:ext cx="2160000" cy="2160000"/>
          </a:xfrm>
          <a:prstGeom prst="rect">
            <a:avLst/>
          </a:prstGeom>
          <a:ln w="19050">
            <a:solidFill>
              <a:schemeClr val="bg1">
                <a:lumMod val="50000"/>
              </a:schemeClr>
            </a:solidFill>
          </a:ln>
        </p:spPr>
      </p:pic>
      <p:pic>
        <p:nvPicPr>
          <p:cNvPr id="11" name="図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6346" y="3541704"/>
            <a:ext cx="2160000" cy="2160000"/>
          </a:xfrm>
          <a:prstGeom prst="rect">
            <a:avLst/>
          </a:prstGeom>
          <a:ln w="19050">
            <a:solidFill>
              <a:schemeClr val="bg1">
                <a:lumMod val="50000"/>
              </a:schemeClr>
            </a:solidFill>
          </a:ln>
        </p:spPr>
      </p:pic>
      <mc:AlternateContent xmlns:mc="http://schemas.openxmlformats.org/markup-compatibility/2006">
        <mc:Choice xmlns:a14="http://schemas.microsoft.com/office/drawing/2010/main" Requires="a14">
          <p:graphicFrame>
            <p:nvGraphicFramePr>
              <p:cNvPr id="21" name="表 20">
                <a:extLst>
                  <a:ext uri="{FF2B5EF4-FFF2-40B4-BE49-F238E27FC236}">
                    <a16:creationId xmlns:a16="http://schemas.microsoft.com/office/drawing/2014/main" xmlns="" id="{3903F68F-6E4E-46A7-871F-1AAE90C3CC5B}"/>
                  </a:ext>
                </a:extLst>
              </p:cNvPr>
              <p:cNvGraphicFramePr>
                <a:graphicFrameLocks noGrp="1"/>
              </p:cNvGraphicFramePr>
              <p:nvPr>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 val="20000"/>
                        </a:ext>
                      </a:extLst>
                    </a:gridCol>
                    <a:gridCol w="1171053">
                      <a:extLst>
                        <a:ext uri="{9D8B030D-6E8A-4147-A177-3AD203B41FA5}">
                          <a16:colId xmlns:a16="http://schemas.microsoft.com/office/drawing/2014/main" xmlns=""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8"/>
                      </a:ext>
                    </a:extLst>
                  </a:tr>
                </a:tbl>
              </a:graphicData>
            </a:graphic>
          </p:graphicFrame>
        </mc:Choice>
        <mc:Fallback>
          <p:graphicFrame>
            <p:nvGraphicFramePr>
              <p:cNvPr id="21" name="表 20">
                <a:extLst>
                  <a:ext uri="{FF2B5EF4-FFF2-40B4-BE49-F238E27FC236}">
                    <a16:creationId xmlns:a16="http://schemas.microsoft.com/office/drawing/2014/main" xmlns:a14="http://schemas.microsoft.com/office/drawing/2010/main" xmlns="" id="{3903F68F-6E4E-46A7-871F-1AAE90C3CC5B}"/>
                  </a:ext>
                </a:extLst>
              </p:cNvPr>
              <p:cNvGraphicFramePr>
                <a:graphicFrameLocks noGrp="1"/>
              </p:cNvGraphicFramePr>
              <p:nvPr>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a14="http://schemas.microsoft.com/office/drawing/2010/main" xmlns="" val="20000"/>
                        </a:ext>
                      </a:extLst>
                    </a:gridCol>
                    <a:gridCol w="1171053">
                      <a:extLst>
                        <a:ext uri="{9D8B030D-6E8A-4147-A177-3AD203B41FA5}">
                          <a16:colId xmlns:a16="http://schemas.microsoft.com/office/drawing/2014/main" xmlns:a14="http://schemas.microsoft.com/office/drawing/2010/main" xmlns=""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a14="http://schemas.microsoft.com/office/drawing/2010/main" xmlns=""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rotWithShape="0">
                          <a:blip r:embed="rId5"/>
                          <a:stretch>
                            <a:fillRect l="-100521" t="-134483" r="-1042" b="-744828"/>
                          </a:stretch>
                        </a:blipFill>
                      </a:tcPr>
                    </a:tc>
                    <a:extLst>
                      <a:ext uri="{0D108BD9-81ED-4DB2-BD59-A6C34878D82A}">
                        <a16:rowId xmlns:a16="http://schemas.microsoft.com/office/drawing/2014/main" xmlns:a14="http://schemas.microsoft.com/office/drawing/2010/main" xmlns=""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a14="http://schemas.microsoft.com/office/drawing/2010/main" xmlns=""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8"/>
                      </a:ext>
                    </a:extLst>
                  </a:tr>
                </a:tbl>
              </a:graphicData>
            </a:graphic>
          </p:graphicFrame>
        </mc:Fallback>
      </mc:AlternateContent>
      <p:graphicFrame>
        <p:nvGraphicFramePr>
          <p:cNvPr id="22" name="表 21">
            <a:extLst>
              <a:ext uri="{FF2B5EF4-FFF2-40B4-BE49-F238E27FC236}">
                <a16:creationId xmlns:a16="http://schemas.microsoft.com/office/drawing/2014/main" xmlns="" id="{2270D655-C87F-499B-A725-356B0D4CC172}"/>
              </a:ext>
            </a:extLst>
          </p:cNvPr>
          <p:cNvGraphicFramePr>
            <a:graphicFrameLocks noGrp="1"/>
          </p:cNvGraphicFramePr>
          <p:nvPr>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xmlns="" val="20000"/>
                    </a:ext>
                  </a:extLst>
                </a:gridCol>
                <a:gridCol w="713730">
                  <a:extLst>
                    <a:ext uri="{9D8B030D-6E8A-4147-A177-3AD203B41FA5}">
                      <a16:colId xmlns:a16="http://schemas.microsoft.com/office/drawing/2014/main" xmlns=""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xmlns=""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4"/>
                  </a:ext>
                </a:extLst>
              </a:tr>
              <a:tr h="195464">
                <a:tc>
                  <a:txBody>
                    <a:bodyPr/>
                    <a:lstStyle/>
                    <a:p>
                      <a:pPr algn="ctr" fontAlgn="ctr"/>
                      <a:r>
                        <a:rPr lang="en-US" sz="1000" u="none" strike="noStrike">
                          <a:effectLst/>
                        </a:rPr>
                        <a:t> Grid size</a:t>
                      </a:r>
                      <a:endParaRPr lang="en-US" sz="10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bl>
          </a:graphicData>
        </a:graphic>
      </p:graphicFrame>
      <p:sp>
        <p:nvSpPr>
          <p:cNvPr id="23" name="テキスト ボックス 22">
            <a:extLst>
              <a:ext uri="{FF2B5EF4-FFF2-40B4-BE49-F238E27FC236}">
                <a16:creationId xmlns:a16="http://schemas.microsoft.com/office/drawing/2014/main" xmlns=""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xmlns=""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7" name="図 26"/>
          <p:cNvPicPr/>
          <p:nvPr/>
        </p:nvPicPr>
        <p:blipFill>
          <a:blip r:embed="rId6"/>
          <a:stretch>
            <a:fillRect/>
          </a:stretch>
        </p:blipFill>
        <p:spPr>
          <a:xfrm>
            <a:off x="7302448" y="585411"/>
            <a:ext cx="2923570" cy="3752586"/>
          </a:xfrm>
          <a:prstGeom prst="rect">
            <a:avLst/>
          </a:prstGeom>
        </p:spPr>
      </p:pic>
    </p:spTree>
    <p:extLst>
      <p:ext uri="{BB962C8B-B14F-4D97-AF65-F5344CB8AC3E}">
        <p14:creationId xmlns:p14="http://schemas.microsoft.com/office/powerpoint/2010/main" val="19097318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smtClean="0"/>
              <a:t>結果・考察</a:t>
            </a:r>
            <a:endParaRPr kumimoji="1" lang="ja-JP" altLang="en-US" sz="2400" dirty="0"/>
          </a:p>
        </p:txBody>
      </p:sp>
      <p:sp>
        <p:nvSpPr>
          <p:cNvPr id="16" name="下矢印 15">
            <a:extLst>
              <a:ext uri="{FF2B5EF4-FFF2-40B4-BE49-F238E27FC236}">
                <a16:creationId xmlns:a16="http://schemas.microsoft.com/office/drawing/2014/main" xmlns="" id="{F75BD82B-1F2C-8D48-ABC6-4DCF09391D73}"/>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下杵の降下速度に対して充填完了時間は極小値をとる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pic>
        <p:nvPicPr>
          <p:cNvPr id="39" name="図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730" y="986867"/>
            <a:ext cx="4510087" cy="4510087"/>
          </a:xfrm>
          <a:prstGeom prst="rect">
            <a:avLst/>
          </a:prstGeom>
        </p:spPr>
      </p:pic>
      <p:pic>
        <p:nvPicPr>
          <p:cNvPr id="41" name="図 40"/>
          <p:cNvPicPr>
            <a:picLocks noChangeAspect="1"/>
          </p:cNvPicPr>
          <p:nvPr/>
        </p:nvPicPr>
        <p:blipFill rotWithShape="1">
          <a:blip r:embed="rId3">
            <a:extLst>
              <a:ext uri="{28A0092B-C50C-407E-A947-70E740481C1C}">
                <a14:useLocalDpi xmlns:a14="http://schemas.microsoft.com/office/drawing/2010/main" val="0"/>
              </a:ext>
            </a:extLst>
          </a:blip>
          <a:srcRect l="17055" r="17305"/>
          <a:stretch/>
        </p:blipFill>
        <p:spPr>
          <a:xfrm>
            <a:off x="196848" y="1073125"/>
            <a:ext cx="820882" cy="3126440"/>
          </a:xfrm>
          <a:prstGeom prst="rect">
            <a:avLst/>
          </a:prstGeom>
        </p:spPr>
      </p:pic>
      <p:sp>
        <p:nvSpPr>
          <p:cNvPr id="48" name="円/楕円 47"/>
          <p:cNvSpPr/>
          <p:nvPr/>
        </p:nvSpPr>
        <p:spPr>
          <a:xfrm>
            <a:off x="2575135" y="1124676"/>
            <a:ext cx="2736034" cy="88322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p:cNvSpPr txBox="1"/>
          <p:nvPr/>
        </p:nvSpPr>
        <p:spPr>
          <a:xfrm>
            <a:off x="5692248" y="1546238"/>
            <a:ext cx="3252354" cy="461665"/>
          </a:xfrm>
          <a:prstGeom prst="rect">
            <a:avLst/>
          </a:prstGeom>
          <a:noFill/>
        </p:spPr>
        <p:txBody>
          <a:bodyPr wrap="square" rtlCol="0">
            <a:spAutoFit/>
          </a:bodyPr>
          <a:lstStyle/>
          <a:p>
            <a:r>
              <a:rPr kumimoji="1" lang="ja-JP" altLang="en-US" sz="2400" dirty="0" smtClean="0"/>
              <a:t>粒子流入の深さが違う</a:t>
            </a:r>
            <a:endParaRPr kumimoji="1" lang="ja-JP" altLang="en-US" sz="2400" dirty="0"/>
          </a:p>
        </p:txBody>
      </p:sp>
      <p:cxnSp>
        <p:nvCxnSpPr>
          <p:cNvPr id="51" name="直線矢印コネクタ 50"/>
          <p:cNvCxnSpPr>
            <a:stCxn id="49" idx="1"/>
          </p:cNvCxnSpPr>
          <p:nvPr/>
        </p:nvCxnSpPr>
        <p:spPr>
          <a:xfrm flipH="1" flipV="1">
            <a:off x="5311169" y="1566289"/>
            <a:ext cx="381079" cy="2107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円/楕円 57"/>
          <p:cNvSpPr/>
          <p:nvPr/>
        </p:nvSpPr>
        <p:spPr>
          <a:xfrm>
            <a:off x="3586278" y="4084010"/>
            <a:ext cx="1724891" cy="88322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矢印コネクタ 59"/>
          <p:cNvCxnSpPr>
            <a:stCxn id="63" idx="1"/>
            <a:endCxn id="58" idx="6"/>
          </p:cNvCxnSpPr>
          <p:nvPr/>
        </p:nvCxnSpPr>
        <p:spPr>
          <a:xfrm flipH="1">
            <a:off x="5311169" y="4230197"/>
            <a:ext cx="368168" cy="295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62"/>
          <p:cNvSpPr txBox="1"/>
          <p:nvPr/>
        </p:nvSpPr>
        <p:spPr>
          <a:xfrm>
            <a:off x="5679337" y="3999364"/>
            <a:ext cx="3252354" cy="461665"/>
          </a:xfrm>
          <a:prstGeom prst="rect">
            <a:avLst/>
          </a:prstGeom>
          <a:noFill/>
        </p:spPr>
        <p:txBody>
          <a:bodyPr wrap="square" rtlCol="0">
            <a:spAutoFit/>
          </a:bodyPr>
          <a:lstStyle/>
          <a:p>
            <a:r>
              <a:rPr kumimoji="1" lang="ja-JP" altLang="en-US" sz="2400" dirty="0" smtClean="0"/>
              <a:t>充填量に差がない</a:t>
            </a:r>
            <a:endParaRPr kumimoji="1" lang="ja-JP" altLang="en-US" sz="2400" dirty="0"/>
          </a:p>
        </p:txBody>
      </p:sp>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1940" y="1774689"/>
            <a:ext cx="3886207" cy="2914655"/>
          </a:xfrm>
          <a:prstGeom prst="rect">
            <a:avLst/>
          </a:prstGeom>
        </p:spPr>
      </p:pic>
      <p:sp>
        <p:nvSpPr>
          <p:cNvPr id="71" name="フレーム 70">
            <a:extLst>
              <a:ext uri="{FF2B5EF4-FFF2-40B4-BE49-F238E27FC236}">
                <a16:creationId xmlns:a16="http://schemas.microsoft.com/office/drawing/2014/main" xmlns="" id="{CEF0B1FA-76EB-44E0-B986-A5F3620F991C}"/>
              </a:ext>
            </a:extLst>
          </p:cNvPr>
          <p:cNvSpPr/>
          <p:nvPr/>
        </p:nvSpPr>
        <p:spPr>
          <a:xfrm>
            <a:off x="7830824" y="5234307"/>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271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1000"/>
                                        <p:tgtEl>
                                          <p:spTgt spid="71"/>
                                        </p:tgtEl>
                                      </p:cBhvr>
                                    </p:animEffect>
                                    <p:anim calcmode="lin" valueType="num">
                                      <p:cBhvr>
                                        <p:cTn id="25" dur="1000" fill="hold"/>
                                        <p:tgtEl>
                                          <p:spTgt spid="71"/>
                                        </p:tgtEl>
                                        <p:attrNameLst>
                                          <p:attrName>ppt_x</p:attrName>
                                        </p:attrNameLst>
                                      </p:cBhvr>
                                      <p:tavLst>
                                        <p:tav tm="0">
                                          <p:val>
                                            <p:strVal val="#ppt_x"/>
                                          </p:val>
                                        </p:tav>
                                        <p:tav tm="100000">
                                          <p:val>
                                            <p:strVal val="#ppt_x"/>
                                          </p:val>
                                        </p:tav>
                                      </p:tavLst>
                                    </p:anim>
                                    <p:anim calcmode="lin" valueType="num">
                                      <p:cBhvr>
                                        <p:cTn id="26"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7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815944" y="1012894"/>
            <a:ext cx="3960000" cy="1980000"/>
          </a:xfrm>
          <a:prstGeom prst="rect">
            <a:avLst/>
          </a:prstGeom>
        </p:spPr>
      </p:pic>
      <p:pic>
        <p:nvPicPr>
          <p:cNvPr id="4" name="13pressureGradien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815944" y="1012894"/>
            <a:ext cx="3960000" cy="1980000"/>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smtClean="0"/>
              <a:t>結果・考察</a:t>
            </a:r>
            <a:endParaRPr kumimoji="1" lang="ja-JP" altLang="en-US" sz="2400" dirty="0"/>
          </a:p>
        </p:txBody>
      </p:sp>
      <p:pic>
        <p:nvPicPr>
          <p:cNvPr id="8" name="57">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815944" y="3700913"/>
            <a:ext cx="3888000" cy="1944000"/>
          </a:xfrm>
          <a:prstGeom prst="rect">
            <a:avLst/>
          </a:prstGeom>
        </p:spPr>
      </p:pic>
      <p:sp>
        <p:nvSpPr>
          <p:cNvPr id="20"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815943" y="3172894"/>
            <a:ext cx="217436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smtClean="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2719334" y="3172894"/>
            <a:ext cx="217436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a:t>
            </a:r>
            <a:r>
              <a:rPr lang="en-US" altLang="ja-JP" sz="1600" dirty="0" smtClean="0">
                <a:ea typeface="メイリオ" panose="020B0604030504040204" pitchFamily="50" charset="-128"/>
              </a:rPr>
              <a:t>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752297" y="5860913"/>
            <a:ext cx="217436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a:t>
            </a:r>
            <a:r>
              <a:rPr lang="en-US" altLang="ja-JP" sz="1600" dirty="0" smtClean="0">
                <a:ea typeface="メイリオ" panose="020B0604030504040204" pitchFamily="50" charset="-128"/>
              </a:rPr>
              <a:t>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2897929" y="5860913"/>
            <a:ext cx="217436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smtClean="0">
                <a:ea typeface="メイリオ" panose="020B0604030504040204" pitchFamily="50" charset="-128"/>
              </a:rPr>
              <a:t>700 mm/s</a:t>
            </a:r>
            <a:endParaRPr lang="ja-JP" altLang="en-US" sz="1600" dirty="0">
              <a:ea typeface="メイリオ" panose="020B0604030504040204" pitchFamily="50" charset="-128"/>
            </a:endParaRPr>
          </a:p>
        </p:txBody>
      </p:sp>
      <p:pic>
        <p:nvPicPr>
          <p:cNvPr id="9" name="図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04263" y="1608232"/>
            <a:ext cx="3692432" cy="2769324"/>
          </a:xfrm>
          <a:prstGeom prst="rect">
            <a:avLst/>
          </a:prstGeom>
        </p:spPr>
      </p:pic>
      <p:sp>
        <p:nvSpPr>
          <p:cNvPr id="10" name="テキスト ボックス 9"/>
          <p:cNvSpPr txBox="1"/>
          <p:nvPr/>
        </p:nvSpPr>
        <p:spPr>
          <a:xfrm>
            <a:off x="4775944" y="4573393"/>
            <a:ext cx="4368056" cy="369332"/>
          </a:xfrm>
          <a:prstGeom prst="rect">
            <a:avLst/>
          </a:prstGeom>
          <a:noFill/>
        </p:spPr>
        <p:txBody>
          <a:bodyPr wrap="square" rtlCol="0">
            <a:spAutoFit/>
          </a:bodyPr>
          <a:lstStyle/>
          <a:p>
            <a:r>
              <a:rPr lang="ja-JP" altLang="en-US" dirty="0"/>
              <a:t>下杵</a:t>
            </a:r>
            <a:r>
              <a:rPr lang="ja-JP" altLang="en-US" dirty="0" smtClean="0"/>
              <a:t>の降下開始時</a:t>
            </a:r>
            <a:r>
              <a:rPr kumimoji="1" lang="ja-JP" altLang="en-US" dirty="0" smtClean="0"/>
              <a:t>にフラックスが大きい</a:t>
            </a:r>
            <a:endParaRPr kumimoji="1" lang="ja-JP" altLang="en-US" dirty="0"/>
          </a:p>
        </p:txBody>
      </p:sp>
      <p:sp>
        <p:nvSpPr>
          <p:cNvPr id="11" name="テキスト ボックス 10"/>
          <p:cNvSpPr txBox="1"/>
          <p:nvPr/>
        </p:nvSpPr>
        <p:spPr>
          <a:xfrm>
            <a:off x="5851538" y="1086348"/>
            <a:ext cx="2148119" cy="369332"/>
          </a:xfrm>
          <a:prstGeom prst="rect">
            <a:avLst/>
          </a:prstGeom>
          <a:noFill/>
          <a:ln>
            <a:noFill/>
          </a:ln>
        </p:spPr>
        <p:txBody>
          <a:bodyPr wrap="square" rtlCol="0">
            <a:spAutoFit/>
          </a:bodyPr>
          <a:lstStyle/>
          <a:p>
            <a:r>
              <a:rPr kumimoji="1" lang="ja-JP" altLang="en-US" dirty="0" smtClean="0"/>
              <a:t>金型領域</a:t>
            </a:r>
            <a:endParaRPr kumimoji="1" lang="ja-JP" altLang="en-US" dirty="0"/>
          </a:p>
        </p:txBody>
      </p:sp>
      <p:pic>
        <p:nvPicPr>
          <p:cNvPr id="3" name="57pressureGradient">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2"/>
          <a:stretch>
            <a:fillRect/>
          </a:stretch>
        </p:blipFill>
        <p:spPr>
          <a:xfrm>
            <a:off x="815944" y="3700913"/>
            <a:ext cx="3960000" cy="1980000"/>
          </a:xfrm>
          <a:prstGeom prst="rect">
            <a:avLst/>
          </a:prstGeom>
        </p:spPr>
      </p:pic>
      <p:pic>
        <p:nvPicPr>
          <p:cNvPr id="14" name="図 13"/>
          <p:cNvPicPr>
            <a:picLocks noChangeAspect="1"/>
          </p:cNvPicPr>
          <p:nvPr/>
        </p:nvPicPr>
        <p:blipFill rotWithShape="1">
          <a:blip r:embed="rId14">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pic>
        <p:nvPicPr>
          <p:cNvPr id="12" name="図 11"/>
          <p:cNvPicPr>
            <a:picLocks noChangeAspect="1"/>
          </p:cNvPicPr>
          <p:nvPr/>
        </p:nvPicPr>
        <p:blipFill rotWithShape="1">
          <a:blip r:embed="rId15">
            <a:extLst>
              <a:ext uri="{28A0092B-C50C-407E-A947-70E740481C1C}">
                <a14:useLocalDpi xmlns:a14="http://schemas.microsoft.com/office/drawing/2010/main" val="0"/>
              </a:ext>
            </a:extLst>
          </a:blip>
          <a:srcRect l="14411" r="16861"/>
          <a:stretch/>
        </p:blipFill>
        <p:spPr>
          <a:xfrm>
            <a:off x="0" y="1094144"/>
            <a:ext cx="828740" cy="3014595"/>
          </a:xfrm>
          <a:prstGeom prst="rect">
            <a:avLst/>
          </a:prstGeom>
        </p:spPr>
      </p:pic>
      <p:cxnSp>
        <p:nvCxnSpPr>
          <p:cNvPr id="25" name="直線コネクタ 24"/>
          <p:cNvCxnSpPr/>
          <p:nvPr/>
        </p:nvCxnSpPr>
        <p:spPr>
          <a:xfrm>
            <a:off x="4062845" y="2738887"/>
            <a:ext cx="1121071" cy="4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062844" y="1761275"/>
            <a:ext cx="1121071" cy="4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987636" y="1761275"/>
            <a:ext cx="10391" cy="97761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a:endCxn id="11" idx="1"/>
          </p:cNvCxnSpPr>
          <p:nvPr/>
        </p:nvCxnSpPr>
        <p:spPr>
          <a:xfrm flipV="1">
            <a:off x="4987636" y="1271014"/>
            <a:ext cx="863902" cy="9581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p:cNvSpPr txBox="1"/>
          <p:nvPr/>
        </p:nvSpPr>
        <p:spPr>
          <a:xfrm>
            <a:off x="5382490" y="5250036"/>
            <a:ext cx="3761509" cy="646331"/>
          </a:xfrm>
          <a:prstGeom prst="rect">
            <a:avLst/>
          </a:prstGeom>
          <a:noFill/>
        </p:spPr>
        <p:txBody>
          <a:bodyPr wrap="square" rtlCol="0">
            <a:spAutoFit/>
          </a:bodyPr>
          <a:lstStyle/>
          <a:p>
            <a:r>
              <a:rPr kumimoji="1" lang="ja-JP" altLang="en-US" dirty="0" smtClean="0">
                <a:solidFill>
                  <a:srgbClr val="FF0000"/>
                </a:solidFill>
              </a:rPr>
              <a:t>下杵の降下速度が大きいほど、</a:t>
            </a:r>
            <a:endParaRPr kumimoji="1" lang="en-US" altLang="ja-JP" dirty="0" smtClean="0">
              <a:solidFill>
                <a:srgbClr val="FF0000"/>
              </a:solidFill>
            </a:endParaRPr>
          </a:p>
          <a:p>
            <a:r>
              <a:rPr lang="ja-JP" altLang="en-US" dirty="0" smtClean="0">
                <a:solidFill>
                  <a:srgbClr val="FF0000"/>
                </a:solidFill>
              </a:rPr>
              <a:t>発生する圧力勾配が強い</a:t>
            </a:r>
            <a:endParaRPr kumimoji="1" lang="ja-JP" altLang="en-US" dirty="0">
              <a:solidFill>
                <a:srgbClr val="FF0000"/>
              </a:solidFill>
            </a:endParaRPr>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par>
                                <p:cTn id="17" presetID="14" presetClass="entr" presetSubtype="1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randombar(horizontal)">
                                      <p:cBhvr>
                                        <p:cTn id="19" dur="500"/>
                                        <p:tgtEl>
                                          <p:spTgt spid="12"/>
                                        </p:tgtEl>
                                      </p:cBhvr>
                                    </p:animEffect>
                                  </p:childTnLst>
                                </p:cTn>
                              </p:par>
                              <p:par>
                                <p:cTn id="20" presetID="10" presetClass="exit" presetSubtype="0" fill="hold" nodeType="withEffect">
                                  <p:stCondLst>
                                    <p:cond delay="0"/>
                                  </p:stCondLst>
                                  <p:childTnLst>
                                    <p:animEffect transition="out" filter="fade">
                                      <p:cBhvr>
                                        <p:cTn id="21" dur="500"/>
                                        <p:tgtEl>
                                          <p:spTgt spid="31"/>
                                        </p:tgtEl>
                                      </p:cBhvr>
                                    </p:animEffect>
                                    <p:set>
                                      <p:cBhvr>
                                        <p:cTn id="22" dur="1" fill="hold">
                                          <p:stCondLst>
                                            <p:cond delay="499"/>
                                          </p:stCondLst>
                                        </p:cTn>
                                        <p:tgtEl>
                                          <p:spTgt spid="31"/>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3"/>
                                        </p:tgtEl>
                                      </p:cBhvr>
                                    </p:animEffect>
                                    <p:set>
                                      <p:cBhvr>
                                        <p:cTn id="25" dur="1" fill="hold">
                                          <p:stCondLst>
                                            <p:cond delay="499"/>
                                          </p:stCondLst>
                                        </p:cTn>
                                        <p:tgtEl>
                                          <p:spTgt spid="3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5"/>
                                        </p:tgtEl>
                                      </p:cBhvr>
                                    </p:animEffect>
                                    <p:set>
                                      <p:cBhvr>
                                        <p:cTn id="28" dur="1" fill="hold">
                                          <p:stCondLst>
                                            <p:cond delay="499"/>
                                          </p:stCondLst>
                                        </p:cTn>
                                        <p:tgtEl>
                                          <p:spTgt spid="2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35"/>
                                        </p:tgtEl>
                                      </p:cBhvr>
                                    </p:animEffect>
                                    <p:set>
                                      <p:cBhvr>
                                        <p:cTn id="31" dur="1" fill="hold">
                                          <p:stCondLst>
                                            <p:cond delay="499"/>
                                          </p:stCondLst>
                                        </p:cTn>
                                        <p:tgtEl>
                                          <p:spTgt spid="35"/>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6000" fill="hold"/>
                                        <p:tgtEl>
                                          <p:spTgt spid="4"/>
                                        </p:tgtEl>
                                      </p:cBhvr>
                                    </p:cmd>
                                  </p:childTnLst>
                                </p:cTn>
                              </p:par>
                              <p:par>
                                <p:cTn id="39" presetID="1" presetClass="mediacall" presetSubtype="0" fill="hold" nodeType="withEffect">
                                  <p:stCondLst>
                                    <p:cond delay="0"/>
                                  </p:stCondLst>
                                  <p:childTnLst>
                                    <p:cmd type="call" cmd="playFrom(0.0)">
                                      <p:cBhvr>
                                        <p:cTn id="40" dur="6000" fill="hold"/>
                                        <p:tgtEl>
                                          <p:spTgt spid="3"/>
                                        </p:tgtEl>
                                      </p:cBhvr>
                                    </p:cmd>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1000"/>
                                        <p:tgtEl>
                                          <p:spTgt spid="36"/>
                                        </p:tgtEl>
                                      </p:cBhvr>
                                    </p:animEffect>
                                    <p:anim calcmode="lin" valueType="num">
                                      <p:cBhvr>
                                        <p:cTn id="46" dur="1000" fill="hold"/>
                                        <p:tgtEl>
                                          <p:spTgt spid="36"/>
                                        </p:tgtEl>
                                        <p:attrNameLst>
                                          <p:attrName>ppt_x</p:attrName>
                                        </p:attrNameLst>
                                      </p:cBhvr>
                                      <p:tavLst>
                                        <p:tav tm="0">
                                          <p:val>
                                            <p:strVal val="#ppt_x"/>
                                          </p:val>
                                        </p:tav>
                                        <p:tav tm="100000">
                                          <p:val>
                                            <p:strVal val="#ppt_x"/>
                                          </p:val>
                                        </p:tav>
                                      </p:tavLst>
                                    </p:anim>
                                    <p:anim calcmode="lin" valueType="num">
                                      <p:cBhvr>
                                        <p:cTn id="4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48" repeatCount="indefinite" fill="hold" display="0">
                  <p:stCondLst>
                    <p:cond delay="indefinite"/>
                  </p:stCondLst>
                </p:cTn>
                <p:tgtEl>
                  <p:spTgt spid="7"/>
                </p:tgtEl>
              </p:cMediaNode>
            </p:video>
            <p:video>
              <p:cMediaNode vol="80000">
                <p:cTn id="49" repeatCount="indefinite" fill="hold" display="0">
                  <p:stCondLst>
                    <p:cond delay="indefinite"/>
                  </p:stCondLst>
                </p:cTn>
                <p:tgtEl>
                  <p:spTgt spid="8"/>
                </p:tgtEl>
              </p:cMediaNode>
            </p:video>
            <p:video>
              <p:cMediaNode vol="80000">
                <p:cTn id="50" repeatCount="indefinite" fill="hold" display="0">
                  <p:stCondLst>
                    <p:cond delay="indefinite"/>
                  </p:stCondLst>
                </p:cTn>
                <p:tgtEl>
                  <p:spTgt spid="3"/>
                </p:tgtEl>
              </p:cMediaNode>
            </p:video>
            <p:video>
              <p:cMediaNode vol="80000">
                <p:cTn id="51" repeatCount="indefinite" fill="hold" display="0">
                  <p:stCondLst>
                    <p:cond delay="indefinite"/>
                  </p:stCondLst>
                </p:cTn>
                <p:tgtEl>
                  <p:spTgt spid="4"/>
                </p:tgtEl>
              </p:cMediaNode>
            </p:video>
          </p:childTnLst>
        </p:cTn>
      </p:par>
    </p:tnLst>
    <p:bldLst>
      <p:bldP spid="11"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rotWithShape="1">
          <a:blip r:embed="rId2">
            <a:extLst>
              <a:ext uri="{28A0092B-C50C-407E-A947-70E740481C1C}">
                <a14:useLocalDpi xmlns:a14="http://schemas.microsoft.com/office/drawing/2010/main" val="0"/>
              </a:ext>
            </a:extLst>
          </a:blip>
          <a:srcRect l="22121"/>
          <a:stretch/>
        </p:blipFill>
        <p:spPr>
          <a:xfrm>
            <a:off x="924791" y="977108"/>
            <a:ext cx="3536060" cy="4540465"/>
          </a:xfrm>
          <a:prstGeom prst="rect">
            <a:avLst/>
          </a:prstGeom>
        </p:spPr>
      </p:pic>
      <p:pic>
        <p:nvPicPr>
          <p:cNvPr id="24" name="図 23"/>
          <p:cNvPicPr>
            <a:picLocks noChangeAspect="1"/>
          </p:cNvPicPr>
          <p:nvPr/>
        </p:nvPicPr>
        <p:blipFill rotWithShape="1">
          <a:blip r:embed="rId3">
            <a:extLst>
              <a:ext uri="{28A0092B-C50C-407E-A947-70E740481C1C}">
                <a14:useLocalDpi xmlns:a14="http://schemas.microsoft.com/office/drawing/2010/main" val="0"/>
              </a:ext>
            </a:extLst>
          </a:blip>
          <a:srcRect l="17055" r="17305"/>
          <a:stretch/>
        </p:blipFill>
        <p:spPr>
          <a:xfrm>
            <a:off x="103909" y="990714"/>
            <a:ext cx="820882" cy="2905272"/>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smtClean="0"/>
              <a:t>結果・考察</a:t>
            </a:r>
            <a:endParaRPr kumimoji="1" lang="ja-JP" altLang="en-US" sz="2400" dirty="0"/>
          </a:p>
        </p:txBody>
      </p:sp>
      <p:sp>
        <p:nvSpPr>
          <p:cNvPr id="26" name="円/楕円 25"/>
          <p:cNvSpPr/>
          <p:nvPr/>
        </p:nvSpPr>
        <p:spPr>
          <a:xfrm>
            <a:off x="1600199" y="4090976"/>
            <a:ext cx="639911" cy="62948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5278583" y="4174885"/>
            <a:ext cx="3252354" cy="461665"/>
          </a:xfrm>
          <a:prstGeom prst="rect">
            <a:avLst/>
          </a:prstGeom>
          <a:noFill/>
        </p:spPr>
        <p:txBody>
          <a:bodyPr wrap="square" rtlCol="0">
            <a:spAutoFit/>
          </a:bodyPr>
          <a:lstStyle/>
          <a:p>
            <a:r>
              <a:rPr kumimoji="1" lang="ja-JP" altLang="en-US" sz="2400" dirty="0" smtClean="0"/>
              <a:t>粒子が下杵に追いつく</a:t>
            </a:r>
            <a:endParaRPr kumimoji="1" lang="ja-JP" altLang="en-US" sz="2400" dirty="0"/>
          </a:p>
        </p:txBody>
      </p:sp>
      <p:cxnSp>
        <p:nvCxnSpPr>
          <p:cNvPr id="28" name="直線矢印コネクタ 27"/>
          <p:cNvCxnSpPr>
            <a:stCxn id="27" idx="1"/>
            <a:endCxn id="26" idx="7"/>
          </p:cNvCxnSpPr>
          <p:nvPr/>
        </p:nvCxnSpPr>
        <p:spPr>
          <a:xfrm flipH="1" flipV="1">
            <a:off x="2146397" y="4183162"/>
            <a:ext cx="3132186" cy="2225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円/楕円 35"/>
          <p:cNvSpPr/>
          <p:nvPr/>
        </p:nvSpPr>
        <p:spPr>
          <a:xfrm>
            <a:off x="3644639" y="4438327"/>
            <a:ext cx="611713" cy="62591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5278583" y="4909416"/>
            <a:ext cx="3252354" cy="461665"/>
          </a:xfrm>
          <a:prstGeom prst="rect">
            <a:avLst/>
          </a:prstGeom>
          <a:noFill/>
        </p:spPr>
        <p:txBody>
          <a:bodyPr wrap="square" rtlCol="0">
            <a:spAutoFit/>
          </a:bodyPr>
          <a:lstStyle/>
          <a:p>
            <a:r>
              <a:rPr kumimoji="1" lang="ja-JP" altLang="en-US" sz="2400" dirty="0" smtClean="0"/>
              <a:t>粒子と下杵の間に隙間</a:t>
            </a:r>
            <a:endParaRPr kumimoji="1" lang="ja-JP" altLang="en-US" sz="2400" dirty="0"/>
          </a:p>
        </p:txBody>
      </p:sp>
      <p:cxnSp>
        <p:nvCxnSpPr>
          <p:cNvPr id="38" name="直線矢印コネクタ 37"/>
          <p:cNvCxnSpPr>
            <a:stCxn id="37" idx="1"/>
          </p:cNvCxnSpPr>
          <p:nvPr/>
        </p:nvCxnSpPr>
        <p:spPr>
          <a:xfrm flipH="1" flipV="1">
            <a:off x="4256352" y="4784083"/>
            <a:ext cx="1022231" cy="3561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図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5914" y="990714"/>
            <a:ext cx="3511962" cy="2633972"/>
          </a:xfrm>
          <a:prstGeom prst="rect">
            <a:avLst/>
          </a:prstGeom>
        </p:spPr>
      </p:pic>
      <p:sp>
        <p:nvSpPr>
          <p:cNvPr id="69" name="下矢印 68">
            <a:extLst>
              <a:ext uri="{FF2B5EF4-FFF2-40B4-BE49-F238E27FC236}">
                <a16:creationId xmlns:a16="http://schemas.microsoft.com/office/drawing/2014/main" xmlns="" id="{F75BD82B-1F2C-8D48-ABC6-4DCF09391D73}"/>
              </a:ext>
            </a:extLst>
          </p:cNvPr>
          <p:cNvSpPr/>
          <p:nvPr/>
        </p:nvSpPr>
        <p:spPr>
          <a:xfrm rot="16200000">
            <a:off x="386541" y="551454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rPr>
              <a:t>下杵の降下速度が大きい</a:t>
            </a:r>
            <a:r>
              <a:rPr lang="ja-JP" altLang="en-US" sz="2400" dirty="0" smtClean="0">
                <a:solidFill>
                  <a:srgbClr val="FF0000"/>
                </a:solidFill>
              </a:rPr>
              <a:t>と空気</a:t>
            </a:r>
            <a:r>
              <a:rPr lang="ja-JP" altLang="en-US" sz="2400" dirty="0">
                <a:solidFill>
                  <a:srgbClr val="FF0000"/>
                </a:solidFill>
              </a:rPr>
              <a:t>が</a:t>
            </a:r>
            <a:r>
              <a:rPr lang="ja-JP" altLang="en-US" sz="2400" dirty="0" smtClean="0">
                <a:solidFill>
                  <a:srgbClr val="FF0000"/>
                </a:solidFill>
              </a:rPr>
              <a:t>多く入る</a:t>
            </a:r>
            <a:endParaRPr lang="ja-JP" altLang="en-US" sz="2400" dirty="0">
              <a:solidFill>
                <a:srgbClr val="FF0000"/>
              </a:solidFill>
            </a:endParaRPr>
          </a:p>
        </p:txBody>
      </p:sp>
      <p:sp>
        <p:nvSpPr>
          <p:cNvPr id="82" name="右矢印 81"/>
          <p:cNvSpPr/>
          <p:nvPr/>
        </p:nvSpPr>
        <p:spPr>
          <a:xfrm rot="9196365">
            <a:off x="4651487" y="2165396"/>
            <a:ext cx="390525" cy="636865"/>
          </a:xfrm>
          <a:prstGeom prst="right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角丸四角形 2"/>
          <p:cNvSpPr/>
          <p:nvPr/>
        </p:nvSpPr>
        <p:spPr>
          <a:xfrm>
            <a:off x="5361709" y="990714"/>
            <a:ext cx="831273" cy="2633972"/>
          </a:xfrm>
          <a:prstGeom prst="roundRect">
            <a:avLst/>
          </a:prstGeom>
          <a:noFill/>
          <a:ln w="28575">
            <a:solidFill>
              <a:srgbClr val="3F97A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8792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anim calcmode="lin" valueType="num">
                                      <p:cBhvr>
                                        <p:cTn id="8" dur="1000" fill="hold"/>
                                        <p:tgtEl>
                                          <p:spTgt spid="69"/>
                                        </p:tgtEl>
                                        <p:attrNameLst>
                                          <p:attrName>ppt_x</p:attrName>
                                        </p:attrNameLst>
                                      </p:cBhvr>
                                      <p:tavLst>
                                        <p:tav tm="0">
                                          <p:val>
                                            <p:strVal val="#ppt_x"/>
                                          </p:val>
                                        </p:tav>
                                        <p:tav tm="100000">
                                          <p:val>
                                            <p:strVal val="#ppt_x"/>
                                          </p:val>
                                        </p:tav>
                                      </p:tavLst>
                                    </p:anim>
                                    <p:anim calcmode="lin" valueType="num">
                                      <p:cBhvr>
                                        <p:cTn id="9" dur="1000" fill="hold"/>
                                        <p:tgtEl>
                                          <p:spTgt spid="6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1000"/>
                                        <p:tgtEl>
                                          <p:spTgt spid="70"/>
                                        </p:tgtEl>
                                      </p:cBhvr>
                                    </p:animEffect>
                                    <p:anim calcmode="lin" valueType="num">
                                      <p:cBhvr>
                                        <p:cTn id="13" dur="1000" fill="hold"/>
                                        <p:tgtEl>
                                          <p:spTgt spid="70"/>
                                        </p:tgtEl>
                                        <p:attrNameLst>
                                          <p:attrName>ppt_x</p:attrName>
                                        </p:attrNameLst>
                                      </p:cBhvr>
                                      <p:tavLst>
                                        <p:tav tm="0">
                                          <p:val>
                                            <p:strVal val="#ppt_x"/>
                                          </p:val>
                                        </p:tav>
                                        <p:tav tm="100000">
                                          <p:val>
                                            <p:strVal val="#ppt_x"/>
                                          </p:val>
                                        </p:tav>
                                      </p:tavLst>
                                    </p:anim>
                                    <p:anim calcmode="lin" valueType="num">
                                      <p:cBhvr>
                                        <p:cTn id="14"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27661</TotalTime>
  <Words>1764</Words>
  <Application>Microsoft Office PowerPoint</Application>
  <PresentationFormat>画面に合わせる (4:3)</PresentationFormat>
  <Paragraphs>217</Paragraphs>
  <Slides>14</Slides>
  <Notes>8</Notes>
  <HiddenSlides>4</HiddenSlides>
  <MMClips>9</MMClips>
  <ScaleCrop>false</ScaleCrop>
  <HeadingPairs>
    <vt:vector size="6" baseType="variant">
      <vt:variant>
        <vt:lpstr>使用されているフォント</vt:lpstr>
      </vt:variant>
      <vt:variant>
        <vt:i4>10</vt:i4>
      </vt:variant>
      <vt:variant>
        <vt:lpstr>テーマ</vt:lpstr>
      </vt:variant>
      <vt:variant>
        <vt:i4>3</vt:i4>
      </vt:variant>
      <vt:variant>
        <vt:lpstr>スライド タイトル</vt:lpstr>
      </vt:variant>
      <vt:variant>
        <vt:i4>14</vt:i4>
      </vt:variant>
    </vt:vector>
  </HeadingPairs>
  <TitlesOfParts>
    <vt:vector size="27" baseType="lpstr">
      <vt:lpstr>ＭＳ Ｐゴシック</vt:lpstr>
      <vt:lpstr>ヒラギノ丸ゴ Pro W4</vt:lpstr>
      <vt:lpstr>メイリオ</vt:lpstr>
      <vt:lpstr>源ノ角ゴシック JP Normal</vt:lpstr>
      <vt:lpstr>游ゴシック</vt:lpstr>
      <vt:lpstr>游ゴシック Light</vt:lpstr>
      <vt:lpstr>Arial</vt:lpstr>
      <vt:lpstr>Calibri</vt:lpstr>
      <vt:lpstr>Cambria Math</vt:lpstr>
      <vt:lpstr>Segoe UI</vt:lpstr>
      <vt:lpstr>1_デザインの設定</vt:lpstr>
      <vt:lpstr>デザインの設定</vt:lpstr>
      <vt:lpstr>3_デザインの設定</vt:lpstr>
      <vt:lpstr>PowerPoint プレゼンテーション</vt:lpstr>
      <vt:lpstr> 研究背景</vt:lpstr>
      <vt:lpstr> 先行研究・本研究の目的</vt:lpstr>
      <vt:lpstr> 解析手法</vt:lpstr>
      <vt:lpstr> 解析条件</vt:lpstr>
      <vt:lpstr> 解析条件</vt:lpstr>
      <vt:lpstr> 結果・考察</vt:lpstr>
      <vt:lpstr> 結果・考察</vt:lpstr>
      <vt:lpstr> 結果・考察</vt:lpstr>
      <vt:lpstr> 結果・考察</vt:lpstr>
      <vt:lpstr> 結論</vt:lpstr>
      <vt:lpstr> Numerical Method</vt:lpstr>
      <vt:lpstr> Numerical Method</vt:lpstr>
      <vt:lpstr> 解析手法</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3202</cp:revision>
  <dcterms:created xsi:type="dcterms:W3CDTF">2018-11-05T05:45:49Z</dcterms:created>
  <dcterms:modified xsi:type="dcterms:W3CDTF">2019-07-12T12:13:37Z</dcterms:modified>
</cp:coreProperties>
</file>